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9" r:id="rId2"/>
    <p:sldId id="260" r:id="rId3"/>
    <p:sldId id="262" r:id="rId4"/>
    <p:sldId id="276" r:id="rId5"/>
    <p:sldId id="323" r:id="rId6"/>
    <p:sldId id="264" r:id="rId7"/>
    <p:sldId id="271" r:id="rId8"/>
    <p:sldId id="266" r:id="rId9"/>
    <p:sldId id="315" r:id="rId10"/>
    <p:sldId id="274" r:id="rId11"/>
    <p:sldId id="318" r:id="rId12"/>
    <p:sldId id="327" r:id="rId13"/>
    <p:sldId id="275" r:id="rId14"/>
    <p:sldId id="306" r:id="rId15"/>
    <p:sldId id="317" r:id="rId16"/>
    <p:sldId id="320" r:id="rId17"/>
    <p:sldId id="321" r:id="rId18"/>
    <p:sldId id="326" r:id="rId19"/>
    <p:sldId id="313" r:id="rId20"/>
    <p:sldId id="322" r:id="rId21"/>
    <p:sldId id="295" r:id="rId22"/>
    <p:sldId id="324" r:id="rId23"/>
    <p:sldId id="325" r:id="rId24"/>
    <p:sldId id="308" r:id="rId25"/>
    <p:sldId id="311" r:id="rId26"/>
    <p:sldId id="304" r:id="rId2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0" clrIdx="0">
    <p:extLst>
      <p:ext uri="{19B8F6BF-5375-455C-9EA6-DF929625EA0E}">
        <p15:presenceInfo xmlns:p15="http://schemas.microsoft.com/office/powerpoint/2012/main" userId="S-1-5-21-634915993-1761345959-5522801-5868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4EE2"/>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62" autoAdjust="0"/>
    <p:restoredTop sz="94065" autoAdjust="0"/>
  </p:normalViewPr>
  <p:slideViewPr>
    <p:cSldViewPr snapToGrid="0">
      <p:cViewPr varScale="1">
        <p:scale>
          <a:sx n="67" d="100"/>
          <a:sy n="67" d="100"/>
        </p:scale>
        <p:origin x="644" y="48"/>
      </p:cViewPr>
      <p:guideLst/>
    </p:cSldViewPr>
  </p:slideViewPr>
  <p:notesTextViewPr>
    <p:cViewPr>
      <p:scale>
        <a:sx n="1" d="1"/>
        <a:sy n="1" d="1"/>
      </p:scale>
      <p:origin x="0" y="0"/>
    </p:cViewPr>
  </p:notesTextViewPr>
  <p:sorterViewPr>
    <p:cViewPr>
      <p:scale>
        <a:sx n="100" d="100"/>
        <a:sy n="100" d="100"/>
      </p:scale>
      <p:origin x="0" y="-37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095C93-F35E-4767-85D1-C796C2F6F0C3}" type="datetimeFigureOut">
              <a:rPr kumimoji="1" lang="ja-JP" altLang="en-US" smtClean="0"/>
              <a:t>2017/9/14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526F9B-93A3-4036-B504-F734BBE82B21}" type="slidenum">
              <a:rPr kumimoji="1" lang="ja-JP" altLang="en-US" smtClean="0"/>
              <a:t>‹#›</a:t>
            </a:fld>
            <a:endParaRPr kumimoji="1" lang="ja-JP" altLang="en-US"/>
          </a:p>
        </p:txBody>
      </p:sp>
    </p:spTree>
    <p:extLst>
      <p:ext uri="{BB962C8B-B14F-4D97-AF65-F5344CB8AC3E}">
        <p14:creationId xmlns:p14="http://schemas.microsoft.com/office/powerpoint/2010/main" val="365523499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2</a:t>
            </a:fld>
            <a:endParaRPr kumimoji="1" lang="ja-JP" altLang="en-US"/>
          </a:p>
        </p:txBody>
      </p:sp>
    </p:spTree>
    <p:extLst>
      <p:ext uri="{BB962C8B-B14F-4D97-AF65-F5344CB8AC3E}">
        <p14:creationId xmlns:p14="http://schemas.microsoft.com/office/powerpoint/2010/main" val="3884186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1" lang="ja-JP" altLang="en-US" dirty="0"/>
              <a:t>インスタ映え→インスタ広まる→企業が目をつける→購買意思決定プロセス</a:t>
            </a:r>
            <a:endParaRPr kumimoji="1" lang="en-US" altLang="ja-JP" dirty="0"/>
          </a:p>
        </p:txBody>
      </p:sp>
      <p:sp>
        <p:nvSpPr>
          <p:cNvPr id="4" name="スライド番号プレースホルダー 3"/>
          <p:cNvSpPr>
            <a:spLocks noGrp="1"/>
          </p:cNvSpPr>
          <p:nvPr>
            <p:ph type="sldNum" sz="quarter" idx="10"/>
          </p:nvPr>
        </p:nvSpPr>
        <p:spPr/>
        <p:txBody>
          <a:bodyPr/>
          <a:lstStyle/>
          <a:p>
            <a:fld id="{C476B385-FE75-4C8D-9AF4-225EAEF0840B}" type="slidenum">
              <a:rPr kumimoji="1" lang="ja-JP" altLang="en-US" smtClean="0"/>
              <a:t>10</a:t>
            </a:fld>
            <a:endParaRPr kumimoji="1" lang="ja-JP" altLang="en-US"/>
          </a:p>
        </p:txBody>
      </p:sp>
    </p:spTree>
    <p:extLst>
      <p:ext uri="{BB962C8B-B14F-4D97-AF65-F5344CB8AC3E}">
        <p14:creationId xmlns:p14="http://schemas.microsoft.com/office/powerpoint/2010/main" val="2296451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21</a:t>
            </a:fld>
            <a:endParaRPr kumimoji="1" lang="ja-JP" altLang="en-US"/>
          </a:p>
        </p:txBody>
      </p:sp>
    </p:spTree>
    <p:extLst>
      <p:ext uri="{BB962C8B-B14F-4D97-AF65-F5344CB8AC3E}">
        <p14:creationId xmlns:p14="http://schemas.microsoft.com/office/powerpoint/2010/main" val="21247146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24</a:t>
            </a:fld>
            <a:endParaRPr kumimoji="1" lang="ja-JP" altLang="en-US"/>
          </a:p>
        </p:txBody>
      </p:sp>
    </p:spTree>
    <p:extLst>
      <p:ext uri="{BB962C8B-B14F-4D97-AF65-F5344CB8AC3E}">
        <p14:creationId xmlns:p14="http://schemas.microsoft.com/office/powerpoint/2010/main" val="3662457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476B385-FE75-4C8D-9AF4-225EAEF0840B}" type="slidenum">
              <a:rPr kumimoji="1" lang="ja-JP" altLang="en-US" smtClean="0"/>
              <a:t>25</a:t>
            </a:fld>
            <a:endParaRPr kumimoji="1" lang="ja-JP" altLang="en-US"/>
          </a:p>
        </p:txBody>
      </p:sp>
    </p:spTree>
    <p:extLst>
      <p:ext uri="{BB962C8B-B14F-4D97-AF65-F5344CB8AC3E}">
        <p14:creationId xmlns:p14="http://schemas.microsoft.com/office/powerpoint/2010/main" val="1132920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A526F9B-93A3-4036-B504-F734BBE82B21}" type="slidenum">
              <a:rPr kumimoji="1" lang="ja-JP" altLang="en-US" smtClean="0"/>
              <a:t>26</a:t>
            </a:fld>
            <a:endParaRPr kumimoji="1" lang="ja-JP" altLang="en-US"/>
          </a:p>
        </p:txBody>
      </p:sp>
    </p:spTree>
    <p:extLst>
      <p:ext uri="{BB962C8B-B14F-4D97-AF65-F5344CB8AC3E}">
        <p14:creationId xmlns:p14="http://schemas.microsoft.com/office/powerpoint/2010/main" val="3255436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98F92FDC-1662-486D-8B7D-92928DCE0C96}" type="datetime1">
              <a:rPr kumimoji="1" lang="ja-JP" altLang="en-US" smtClean="0"/>
              <a:t>2017/9/14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41726501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FE9127D-3DA7-4098-B928-F43087CEA665}" type="datetime1">
              <a:rPr kumimoji="1" lang="ja-JP" altLang="en-US" smtClean="0"/>
              <a:t>2017/9/14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3220957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646E82D-4B87-4191-B45E-01B81C3742DB}" type="datetime1">
              <a:rPr kumimoji="1" lang="ja-JP" altLang="en-US" smtClean="0"/>
              <a:t>2017/9/14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2158060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2C41EE-1FE7-4DA2-A046-F57B4096D1B6}" type="datetime1">
              <a:rPr kumimoji="1" lang="ja-JP" altLang="en-US" smtClean="0"/>
              <a:t>2017/9/14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707356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752E872C-8992-4B1E-88C4-31DD21017881}" type="datetime1">
              <a:rPr kumimoji="1" lang="ja-JP" altLang="en-US" smtClean="0"/>
              <a:t>2017/9/14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1556825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4A9528B9-8E73-4A8C-8D77-51157182D685}" type="datetime1">
              <a:rPr kumimoji="1" lang="ja-JP" altLang="en-US" smtClean="0"/>
              <a:t>2017/9/14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1810230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3401CD4-F998-415F-AA66-8C6D11BA6AB8}" type="datetime1">
              <a:rPr kumimoji="1" lang="ja-JP" altLang="en-US" smtClean="0"/>
              <a:t>2017/9/14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2125458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E599745F-3152-47AF-89D8-B48DAD4D0CF0}" type="datetime1">
              <a:rPr kumimoji="1" lang="ja-JP" altLang="en-US" smtClean="0"/>
              <a:t>2017/9/14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1487035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89DCF3D-587B-45DC-8713-2E78FBA4696A}" type="datetime1">
              <a:rPr kumimoji="1" lang="ja-JP" altLang="en-US" smtClean="0"/>
              <a:t>2017/9/14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2633263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CDFE1BF-56CD-4948-B81F-0D7AC2977AAF}" type="datetime1">
              <a:rPr kumimoji="1" lang="ja-JP" altLang="en-US" smtClean="0"/>
              <a:t>2017/9/14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4250541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10E323CF-57E4-47AF-B7E4-917FC9973574}" type="datetime1">
              <a:rPr kumimoji="1" lang="ja-JP" altLang="en-US" smtClean="0"/>
              <a:t>2017/9/14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2345532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A42516-3D4E-4897-817C-BB462038C86E}" type="datetime1">
              <a:rPr kumimoji="1" lang="ja-JP" altLang="en-US" smtClean="0"/>
              <a:t>2017/9/14</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07C92C-AC45-405D-B19C-A99A5FE26F70}" type="slidenum">
              <a:rPr kumimoji="1" lang="ja-JP" altLang="en-US" smtClean="0"/>
              <a:t>‹#›</a:t>
            </a:fld>
            <a:endParaRPr kumimoji="1" lang="ja-JP" altLang="en-US"/>
          </a:p>
        </p:txBody>
      </p:sp>
    </p:spTree>
    <p:extLst>
      <p:ext uri="{BB962C8B-B14F-4D97-AF65-F5344CB8AC3E}">
        <p14:creationId xmlns:p14="http://schemas.microsoft.com/office/powerpoint/2010/main" val="9881962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8" Type="http://schemas.openxmlformats.org/officeDocument/2006/relationships/hyperlink" Target="http://fashionmarketingjournal.com/2016/05/trenders-snsdata.html" TargetMode="External"/><Relationship Id="rId3" Type="http://schemas.openxmlformats.org/officeDocument/2006/relationships/image" Target="../media/image25.jpeg"/><Relationship Id="rId7" Type="http://schemas.openxmlformats.org/officeDocument/2006/relationships/image" Target="../media/image29.gif"/><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hyperlink" Target="http://www.cyberbuzz.co.jp/2016/09/instagram6-4.html"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2.jpg"/><Relationship Id="rId5" Type="http://schemas.openxmlformats.org/officeDocument/2006/relationships/image" Target="../media/image41.tmp"/><Relationship Id="rId4" Type="http://schemas.openxmlformats.org/officeDocument/2006/relationships/image" Target="../media/image40.jpeg"/></Relationships>
</file>

<file path=ppt/slides/_rels/slide1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46.png"/><Relationship Id="rId7" Type="http://schemas.openxmlformats.org/officeDocument/2006/relationships/image" Target="../media/image48.png"/><Relationship Id="rId2" Type="http://schemas.openxmlformats.org/officeDocument/2006/relationships/image" Target="../media/image45.jpeg"/><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47.png"/><Relationship Id="rId10" Type="http://schemas.openxmlformats.org/officeDocument/2006/relationships/image" Target="../media/image50.png"/><Relationship Id="rId4" Type="http://schemas.microsoft.com/office/2007/relationships/hdphoto" Target="../media/hdphoto2.wdp"/><Relationship Id="rId9" Type="http://schemas.openxmlformats.org/officeDocument/2006/relationships/image" Target="../media/image49.png"/></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4.jpeg"/></Relationships>
</file>

<file path=ppt/slides/_rels/slide2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netratings.co.jp/news_release/2016/05/Newsrelease20160531.html" TargetMode="External"/><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cstate="print">
            <a:extLst>
              <a:ext uri="{28A0092B-C50C-407E-A947-70E740481C1C}">
                <a14:useLocalDpi xmlns:a14="http://schemas.microsoft.com/office/drawing/2010/main" val="0"/>
              </a:ext>
            </a:extLst>
          </a:blip>
          <a:srcRect l="213" t="8813" r="673" b="6102"/>
          <a:stretch/>
        </p:blipFill>
        <p:spPr>
          <a:xfrm>
            <a:off x="378733" y="2709638"/>
            <a:ext cx="2824000" cy="1519289"/>
          </a:xfrm>
          <a:prstGeom prst="rect">
            <a:avLst/>
          </a:prstGeom>
        </p:spPr>
      </p:pic>
      <p:sp>
        <p:nvSpPr>
          <p:cNvPr id="5" name="テキスト ボックス 4"/>
          <p:cNvSpPr txBox="1"/>
          <p:nvPr/>
        </p:nvSpPr>
        <p:spPr>
          <a:xfrm>
            <a:off x="3202733" y="3032665"/>
            <a:ext cx="4700789" cy="769441"/>
          </a:xfrm>
          <a:prstGeom prst="rect">
            <a:avLst/>
          </a:prstGeom>
          <a:noFill/>
        </p:spPr>
        <p:txBody>
          <a:bodyPr wrap="square" rtlCol="0">
            <a:spAutoFit/>
          </a:bodyPr>
          <a:lstStyle/>
          <a:p>
            <a:r>
              <a:rPr kumimoji="1" lang="ja-JP" altLang="en-US" sz="4400" dirty="0">
                <a:latin typeface="HGS明朝E" panose="02020900000000000000" pitchFamily="18" charset="-128"/>
                <a:ea typeface="HGS明朝E" panose="02020900000000000000" pitchFamily="18" charset="-128"/>
              </a:rPr>
              <a:t>を制するものは</a:t>
            </a:r>
          </a:p>
        </p:txBody>
      </p:sp>
      <p:pic>
        <p:nvPicPr>
          <p:cNvPr id="6" name="図 5"/>
          <p:cNvPicPr>
            <a:picLocks noChangeAspect="1"/>
          </p:cNvPicPr>
          <p:nvPr/>
        </p:nvPicPr>
        <p:blipFill rotWithShape="1">
          <a:blip r:embed="rId3" cstate="print">
            <a:extLst>
              <a:ext uri="{28A0092B-C50C-407E-A947-70E740481C1C}">
                <a14:useLocalDpi xmlns:a14="http://schemas.microsoft.com/office/drawing/2010/main" val="0"/>
              </a:ext>
            </a:extLst>
          </a:blip>
          <a:srcRect l="24584" t="5008" r="24328" b="6444"/>
          <a:stretch/>
        </p:blipFill>
        <p:spPr>
          <a:xfrm>
            <a:off x="7293033" y="2305318"/>
            <a:ext cx="2387775" cy="2327931"/>
          </a:xfrm>
          <a:prstGeom prst="rect">
            <a:avLst/>
          </a:prstGeom>
        </p:spPr>
      </p:pic>
      <p:sp>
        <p:nvSpPr>
          <p:cNvPr id="7" name="テキスト ボックス 6"/>
          <p:cNvSpPr txBox="1"/>
          <p:nvPr/>
        </p:nvSpPr>
        <p:spPr>
          <a:xfrm>
            <a:off x="9680808" y="3029600"/>
            <a:ext cx="2627290" cy="769441"/>
          </a:xfrm>
          <a:prstGeom prst="rect">
            <a:avLst/>
          </a:prstGeom>
          <a:noFill/>
        </p:spPr>
        <p:txBody>
          <a:bodyPr wrap="square" rtlCol="0">
            <a:spAutoFit/>
          </a:bodyPr>
          <a:lstStyle/>
          <a:p>
            <a:r>
              <a:rPr lang="ja-JP" altLang="en-US" sz="4400" dirty="0">
                <a:latin typeface="HGS明朝E" panose="02020900000000000000" pitchFamily="18" charset="-128"/>
                <a:ea typeface="HGS明朝E" panose="02020900000000000000" pitchFamily="18" charset="-128"/>
              </a:rPr>
              <a:t>を制す</a:t>
            </a:r>
            <a:endParaRPr kumimoji="1" lang="en-US" altLang="ja-JP" sz="4400" dirty="0">
              <a:latin typeface="HGS明朝E" panose="02020900000000000000" pitchFamily="18" charset="-128"/>
              <a:ea typeface="HGS明朝E" panose="02020900000000000000" pitchFamily="18" charset="-128"/>
            </a:endParaRPr>
          </a:p>
        </p:txBody>
      </p:sp>
      <p:sp>
        <p:nvSpPr>
          <p:cNvPr id="8" name="テキスト ボックス 7"/>
          <p:cNvSpPr txBox="1"/>
          <p:nvPr/>
        </p:nvSpPr>
        <p:spPr>
          <a:xfrm>
            <a:off x="8306874" y="5357531"/>
            <a:ext cx="3554568" cy="1200329"/>
          </a:xfrm>
          <a:prstGeom prst="rect">
            <a:avLst/>
          </a:prstGeom>
          <a:noFill/>
        </p:spPr>
        <p:txBody>
          <a:bodyPr wrap="square" rtlCol="0">
            <a:spAutoFit/>
          </a:bodyPr>
          <a:lstStyle/>
          <a:p>
            <a:r>
              <a:rPr kumimoji="1" lang="ja-JP" altLang="en-US" sz="2400" dirty="0">
                <a:latin typeface="DengXian" panose="03000509000000000000" pitchFamily="65" charset="-122"/>
                <a:ea typeface="DengXian" panose="03000509000000000000" pitchFamily="65" charset="-122"/>
              </a:rPr>
              <a:t>田嶋ゼミナール　</a:t>
            </a:r>
            <a:r>
              <a:rPr kumimoji="1" lang="en-US" altLang="ja-JP" sz="2400" dirty="0">
                <a:latin typeface="DengXian" panose="03000509000000000000" pitchFamily="65" charset="-122"/>
                <a:ea typeface="DengXian" panose="03000509000000000000" pitchFamily="65" charset="-122"/>
              </a:rPr>
              <a:t>C</a:t>
            </a:r>
            <a:r>
              <a:rPr kumimoji="1" lang="ja-JP" altLang="en-US" sz="2400" dirty="0">
                <a:latin typeface="DengXian" panose="03000509000000000000" pitchFamily="65" charset="-122"/>
                <a:ea typeface="DengXian" panose="03000509000000000000" pitchFamily="65" charset="-122"/>
              </a:rPr>
              <a:t>班</a:t>
            </a:r>
            <a:endParaRPr kumimoji="1" lang="en-US" altLang="ja-JP" sz="2400" dirty="0">
              <a:latin typeface="DengXian" panose="03000509000000000000" pitchFamily="65" charset="-122"/>
              <a:ea typeface="DengXian" panose="03000509000000000000" pitchFamily="65" charset="-122"/>
            </a:endParaRPr>
          </a:p>
          <a:p>
            <a:endParaRPr lang="en-US" altLang="ja-JP" sz="2400" dirty="0">
              <a:latin typeface="DengXian" panose="03000509000000000000" pitchFamily="65" charset="-122"/>
              <a:ea typeface="DengXian" panose="03000509000000000000" pitchFamily="65" charset="-122"/>
            </a:endParaRPr>
          </a:p>
          <a:p>
            <a:r>
              <a:rPr kumimoji="1" lang="ja-JP" altLang="en-US" sz="2400" dirty="0">
                <a:latin typeface="DengXian" panose="03000509000000000000" pitchFamily="65" charset="-122"/>
                <a:ea typeface="DengXian" panose="03000509000000000000" pitchFamily="65" charset="-122"/>
              </a:rPr>
              <a:t>原田・中島・高島・ミン</a:t>
            </a:r>
          </a:p>
        </p:txBody>
      </p:sp>
      <p:sp>
        <p:nvSpPr>
          <p:cNvPr id="3" name="スライド番号プレースホルダー 2"/>
          <p:cNvSpPr>
            <a:spLocks noGrp="1"/>
          </p:cNvSpPr>
          <p:nvPr>
            <p:ph type="sldNum" sz="quarter" idx="12"/>
          </p:nvPr>
        </p:nvSpPr>
        <p:spPr/>
        <p:txBody>
          <a:bodyPr/>
          <a:lstStyle/>
          <a:p>
            <a:fld id="{A907C92C-AC45-405D-B19C-A99A5FE26F70}" type="slidenum">
              <a:rPr kumimoji="1" lang="ja-JP" altLang="en-US" smtClean="0"/>
              <a:t>1</a:t>
            </a:fld>
            <a:endParaRPr kumimoji="1" lang="ja-JP" altLang="en-US"/>
          </a:p>
        </p:txBody>
      </p:sp>
    </p:spTree>
    <p:extLst>
      <p:ext uri="{BB962C8B-B14F-4D97-AF65-F5344CB8AC3E}">
        <p14:creationId xmlns:p14="http://schemas.microsoft.com/office/powerpoint/2010/main" val="3444497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159781" y="190035"/>
            <a:ext cx="5873899" cy="983742"/>
          </a:xfrm>
        </p:spPr>
        <p:txBody>
          <a:bodyPr>
            <a:normAutofit fontScale="90000"/>
          </a:bodyPr>
          <a:lstStyle/>
          <a:p>
            <a:pPr algn="ctr"/>
            <a:r>
              <a:rPr kumimoji="1" lang="ja-JP" altLang="en-US" sz="3600" b="1" dirty="0"/>
              <a:t>ハッシュタグの目的の変化</a:t>
            </a:r>
            <a:r>
              <a:rPr kumimoji="1" lang="en-US" altLang="ja-JP" sz="4000" b="1" dirty="0"/>
              <a:t>		</a:t>
            </a:r>
            <a:endParaRPr kumimoji="1" lang="ja-JP" altLang="en-US" sz="4000" b="1" dirty="0"/>
          </a:p>
        </p:txBody>
      </p:sp>
      <p:sp>
        <p:nvSpPr>
          <p:cNvPr id="4" name="スライド番号プレースホルダー 3"/>
          <p:cNvSpPr>
            <a:spLocks noGrp="1"/>
          </p:cNvSpPr>
          <p:nvPr>
            <p:ph type="sldNum" sz="quarter" idx="12"/>
          </p:nvPr>
        </p:nvSpPr>
        <p:spPr>
          <a:xfrm>
            <a:off x="9033680" y="6095051"/>
            <a:ext cx="2743200" cy="365125"/>
          </a:xfrm>
        </p:spPr>
        <p:txBody>
          <a:bodyPr/>
          <a:lstStyle/>
          <a:p>
            <a:fld id="{177EEC88-D145-4D66-AE89-DCB36A6475F9}" type="slidenum">
              <a:rPr kumimoji="1" lang="ja-JP" altLang="en-US" smtClean="0"/>
              <a:t>10</a:t>
            </a:fld>
            <a:endParaRPr kumimoji="1" lang="ja-JP" altLang="en-US" dirty="0"/>
          </a:p>
        </p:txBody>
      </p:sp>
      <p:pic>
        <p:nvPicPr>
          <p:cNvPr id="9" name="図 8"/>
          <p:cNvPicPr>
            <a:picLocks noChangeAspect="1"/>
          </p:cNvPicPr>
          <p:nvPr/>
        </p:nvPicPr>
        <p:blipFill rotWithShape="1">
          <a:blip r:embed="rId3" cstate="print">
            <a:extLst>
              <a:ext uri="{28A0092B-C50C-407E-A947-70E740481C1C}">
                <a14:useLocalDpi xmlns:a14="http://schemas.microsoft.com/office/drawing/2010/main" val="0"/>
              </a:ext>
            </a:extLst>
          </a:blip>
          <a:srcRect l="24072" t="4325" r="24328" b="5762"/>
          <a:stretch/>
        </p:blipFill>
        <p:spPr>
          <a:xfrm>
            <a:off x="197459" y="196677"/>
            <a:ext cx="895389" cy="881859"/>
          </a:xfrm>
          <a:prstGeom prst="rect">
            <a:avLst/>
          </a:prstGeom>
        </p:spPr>
      </p:pic>
      <p:sp>
        <p:nvSpPr>
          <p:cNvPr id="11" name="コンテンツ プレースホルダー 2"/>
          <p:cNvSpPr txBox="1">
            <a:spLocks/>
          </p:cNvSpPr>
          <p:nvPr/>
        </p:nvSpPr>
        <p:spPr>
          <a:xfrm>
            <a:off x="410676" y="1763472"/>
            <a:ext cx="10993273" cy="29466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ct val="100000"/>
              </a:lnSpc>
            </a:pPr>
            <a:r>
              <a:rPr lang="ja-JP" altLang="en-US" dirty="0"/>
              <a:t>集団の一員になる</a:t>
            </a:r>
            <a:endParaRPr lang="en-US" altLang="ja-JP" dirty="0"/>
          </a:p>
          <a:p>
            <a:pPr marL="0" indent="0">
              <a:lnSpc>
                <a:spcPct val="100000"/>
              </a:lnSpc>
              <a:buFont typeface="Arial" panose="020B0604020202020204" pitchFamily="34" charset="0"/>
              <a:buNone/>
            </a:pPr>
            <a:r>
              <a:rPr lang="ja-JP" altLang="en-US" dirty="0"/>
              <a:t>ハッシュタグを付けた者同士、同じことに興味を持つ者同士でつながる</a:t>
            </a:r>
            <a:endParaRPr lang="en-US" altLang="ja-JP" dirty="0"/>
          </a:p>
          <a:p>
            <a:pPr>
              <a:lnSpc>
                <a:spcPct val="100000"/>
              </a:lnSpc>
            </a:pPr>
            <a:r>
              <a:rPr lang="ja-JP" altLang="en-US" dirty="0"/>
              <a:t>本文の補足</a:t>
            </a:r>
            <a:endParaRPr lang="en-US" altLang="ja-JP" dirty="0"/>
          </a:p>
          <a:p>
            <a:pPr marL="0" indent="0">
              <a:lnSpc>
                <a:spcPct val="100000"/>
              </a:lnSpc>
              <a:buFont typeface="Arial" panose="020B0604020202020204" pitchFamily="34" charset="0"/>
              <a:buNone/>
            </a:pPr>
            <a:r>
              <a:rPr lang="ja-JP" altLang="en-US" dirty="0"/>
              <a:t>メインの文章や写真に加えて、”おまけ”や”注釈”といったものを表現するために使われる</a:t>
            </a:r>
          </a:p>
        </p:txBody>
      </p:sp>
      <p:sp>
        <p:nvSpPr>
          <p:cNvPr id="12" name="テキスト ボックス 11"/>
          <p:cNvSpPr txBox="1"/>
          <p:nvPr/>
        </p:nvSpPr>
        <p:spPr>
          <a:xfrm>
            <a:off x="1635167" y="5395046"/>
            <a:ext cx="8651727" cy="584775"/>
          </a:xfrm>
          <a:prstGeom prst="rect">
            <a:avLst/>
          </a:prstGeom>
          <a:noFill/>
        </p:spPr>
        <p:txBody>
          <a:bodyPr wrap="none" rtlCol="0">
            <a:spAutoFit/>
          </a:bodyPr>
          <a:lstStyle/>
          <a:p>
            <a:pPr lvl="1"/>
            <a:r>
              <a:rPr lang="ja-JP" altLang="en-US" sz="3200" dirty="0"/>
              <a:t>購買意思決定プロセスに使われるようになった</a:t>
            </a:r>
            <a:endParaRPr lang="en-US" altLang="ja-JP" sz="3200" dirty="0"/>
          </a:p>
        </p:txBody>
      </p:sp>
      <p:sp>
        <p:nvSpPr>
          <p:cNvPr id="16" name="テキスト ボックス 15"/>
          <p:cNvSpPr txBox="1"/>
          <p:nvPr/>
        </p:nvSpPr>
        <p:spPr>
          <a:xfrm>
            <a:off x="645153" y="1189122"/>
            <a:ext cx="1980029" cy="523220"/>
          </a:xfrm>
          <a:prstGeom prst="rect">
            <a:avLst/>
          </a:prstGeom>
          <a:noFill/>
        </p:spPr>
        <p:txBody>
          <a:bodyPr wrap="none" rtlCol="0">
            <a:spAutoFit/>
          </a:bodyPr>
          <a:lstStyle/>
          <a:p>
            <a:r>
              <a:rPr kumimoji="1" lang="ja-JP" altLang="en-US" sz="2800" u="sng" dirty="0"/>
              <a:t>本来の目的</a:t>
            </a:r>
          </a:p>
        </p:txBody>
      </p:sp>
      <p:pic>
        <p:nvPicPr>
          <p:cNvPr id="17" name="図 16"/>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rcRect l="13568" t="14546" r="14037" b="23657"/>
          <a:stretch/>
        </p:blipFill>
        <p:spPr>
          <a:xfrm rot="5400000">
            <a:off x="5691878" y="4371941"/>
            <a:ext cx="809703" cy="791570"/>
          </a:xfrm>
          <a:prstGeom prst="rect">
            <a:avLst/>
          </a:prstGeom>
        </p:spPr>
      </p:pic>
    </p:spTree>
    <p:extLst>
      <p:ext uri="{BB962C8B-B14F-4D97-AF65-F5344CB8AC3E}">
        <p14:creationId xmlns:p14="http://schemas.microsoft.com/office/powerpoint/2010/main" val="39303213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92DBAA96-D2C2-411A-9DEF-100169EB7467}"/>
              </a:ext>
            </a:extLst>
          </p:cNvPr>
          <p:cNvPicPr>
            <a:picLocks noChangeAspect="1"/>
          </p:cNvPicPr>
          <p:nvPr/>
        </p:nvPicPr>
        <p:blipFill>
          <a:blip r:embed="rId2"/>
          <a:stretch>
            <a:fillRect/>
          </a:stretch>
        </p:blipFill>
        <p:spPr>
          <a:xfrm>
            <a:off x="887069" y="733448"/>
            <a:ext cx="9620250" cy="4772025"/>
          </a:xfrm>
          <a:prstGeom prst="rect">
            <a:avLst/>
          </a:prstGeom>
        </p:spPr>
      </p:pic>
      <p:sp>
        <p:nvSpPr>
          <p:cNvPr id="2" name="正方形/長方形 1"/>
          <p:cNvSpPr/>
          <p:nvPr/>
        </p:nvSpPr>
        <p:spPr>
          <a:xfrm>
            <a:off x="3047999" y="218941"/>
            <a:ext cx="10697029" cy="461665"/>
          </a:xfrm>
          <a:prstGeom prst="rect">
            <a:avLst/>
          </a:prstGeom>
        </p:spPr>
        <p:txBody>
          <a:bodyPr wrap="square">
            <a:spAutoFit/>
          </a:bodyPr>
          <a:lstStyle/>
          <a:p>
            <a:r>
              <a:rPr lang="ja-JP" altLang="en-US" sz="2400" b="1" dirty="0"/>
              <a:t>女性の</a:t>
            </a:r>
            <a:r>
              <a:rPr lang="en-US" altLang="ja-JP" sz="2400" b="1" dirty="0"/>
              <a:t>SNS</a:t>
            </a:r>
            <a:r>
              <a:rPr lang="ja-JP" altLang="en-US" sz="2400" b="1" dirty="0"/>
              <a:t>利用と消費行動に関する調査</a:t>
            </a:r>
            <a:endParaRPr lang="ja-JP" altLang="en-US" sz="2400" dirty="0"/>
          </a:p>
        </p:txBody>
      </p:sp>
      <p:sp>
        <p:nvSpPr>
          <p:cNvPr id="6" name="スライド番号プレースホルダー 5"/>
          <p:cNvSpPr>
            <a:spLocks noGrp="1"/>
          </p:cNvSpPr>
          <p:nvPr>
            <p:ph type="sldNum" sz="quarter" idx="12"/>
          </p:nvPr>
        </p:nvSpPr>
        <p:spPr/>
        <p:txBody>
          <a:bodyPr/>
          <a:lstStyle/>
          <a:p>
            <a:fld id="{177EEC88-D145-4D66-AE89-DCB36A6475F9}" type="slidenum">
              <a:rPr kumimoji="1" lang="ja-JP" altLang="en-US" smtClean="0"/>
              <a:t>11</a:t>
            </a:fld>
            <a:endParaRPr kumimoji="1" lang="ja-JP" altLang="en-US"/>
          </a:p>
        </p:txBody>
      </p:sp>
      <p:pic>
        <p:nvPicPr>
          <p:cNvPr id="7" name="図 6"/>
          <p:cNvPicPr>
            <a:picLocks noChangeAspect="1"/>
          </p:cNvPicPr>
          <p:nvPr/>
        </p:nvPicPr>
        <p:blipFill rotWithShape="1">
          <a:blip r:embed="rId3" cstate="print">
            <a:extLst>
              <a:ext uri="{28A0092B-C50C-407E-A947-70E740481C1C}">
                <a14:useLocalDpi xmlns:a14="http://schemas.microsoft.com/office/drawing/2010/main" val="0"/>
              </a:ext>
            </a:extLst>
          </a:blip>
          <a:srcRect l="23687" t="5235" r="24456" b="5535"/>
          <a:stretch/>
        </p:blipFill>
        <p:spPr>
          <a:xfrm>
            <a:off x="218176" y="204567"/>
            <a:ext cx="685963" cy="663944"/>
          </a:xfrm>
          <a:prstGeom prst="rect">
            <a:avLst/>
          </a:prstGeom>
        </p:spPr>
      </p:pic>
      <p:sp>
        <p:nvSpPr>
          <p:cNvPr id="4" name="正方形/長方形 3"/>
          <p:cNvSpPr/>
          <p:nvPr/>
        </p:nvSpPr>
        <p:spPr>
          <a:xfrm>
            <a:off x="1052103" y="6095260"/>
            <a:ext cx="9928070" cy="461665"/>
          </a:xfrm>
          <a:prstGeom prst="rect">
            <a:avLst/>
          </a:prstGeom>
        </p:spPr>
        <p:txBody>
          <a:bodyPr wrap="square">
            <a:spAutoFit/>
          </a:bodyPr>
          <a:lstStyle/>
          <a:p>
            <a:r>
              <a:rPr lang="ja-JP" altLang="en-US" sz="2400" b="1" u="sng" dirty="0"/>
              <a:t>トレンド情報の検索ツールとして</a:t>
            </a:r>
            <a:r>
              <a:rPr lang="en-US" altLang="ja-JP" sz="2400" b="1" u="sng" dirty="0"/>
              <a:t>Instagram</a:t>
            </a:r>
            <a:r>
              <a:rPr lang="ja-JP" altLang="en-US" sz="2400" b="1" u="sng" dirty="0"/>
              <a:t>が活用されていることがわかる</a:t>
            </a:r>
          </a:p>
        </p:txBody>
      </p:sp>
      <p:pic>
        <p:nvPicPr>
          <p:cNvPr id="5" name="図 4"/>
          <p:cNvPicPr>
            <a:picLocks noChangeAspect="1"/>
          </p:cNvPicPr>
          <p:nvPr/>
        </p:nvPicPr>
        <p:blipFill rotWithShape="1">
          <a:blip r:embed="rId4" cstate="print">
            <a:extLst>
              <a:ext uri="{28A0092B-C50C-407E-A947-70E740481C1C}">
                <a14:useLocalDpi xmlns:a14="http://schemas.microsoft.com/office/drawing/2010/main" val="0"/>
              </a:ext>
            </a:extLst>
          </a:blip>
          <a:srcRect l="13107" t="36696" r="13737" b="38937"/>
          <a:stretch/>
        </p:blipFill>
        <p:spPr>
          <a:xfrm>
            <a:off x="4867505" y="3323907"/>
            <a:ext cx="1596981" cy="399246"/>
          </a:xfrm>
          <a:prstGeom prst="rect">
            <a:avLst/>
          </a:prstGeom>
        </p:spPr>
      </p:pic>
      <p:pic>
        <p:nvPicPr>
          <p:cNvPr id="8" name="図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38543" y="2620592"/>
            <a:ext cx="1151438" cy="647985"/>
          </a:xfrm>
          <a:prstGeom prst="rect">
            <a:avLst/>
          </a:prstGeom>
        </p:spPr>
      </p:pic>
      <p:pic>
        <p:nvPicPr>
          <p:cNvPr id="9" name="図 8"/>
          <p:cNvPicPr>
            <a:picLocks noChangeAspect="1"/>
          </p:cNvPicPr>
          <p:nvPr/>
        </p:nvPicPr>
        <p:blipFill rotWithShape="1">
          <a:blip r:embed="rId6" cstate="print">
            <a:extLst>
              <a:ext uri="{28A0092B-C50C-407E-A947-70E740481C1C}">
                <a14:useLocalDpi xmlns:a14="http://schemas.microsoft.com/office/drawing/2010/main" val="0"/>
              </a:ext>
            </a:extLst>
          </a:blip>
          <a:srcRect t="26666" b="33228"/>
          <a:stretch/>
        </p:blipFill>
        <p:spPr>
          <a:xfrm>
            <a:off x="4915772" y="1516257"/>
            <a:ext cx="1506320" cy="453094"/>
          </a:xfrm>
          <a:prstGeom prst="rect">
            <a:avLst/>
          </a:prstGeom>
        </p:spPr>
      </p:pic>
      <p:pic>
        <p:nvPicPr>
          <p:cNvPr id="11" name="図 10"/>
          <p:cNvPicPr>
            <a:picLocks noChangeAspect="1"/>
          </p:cNvPicPr>
          <p:nvPr/>
        </p:nvPicPr>
        <p:blipFill rotWithShape="1">
          <a:blip r:embed="rId7">
            <a:extLst>
              <a:ext uri="{28A0092B-C50C-407E-A947-70E740481C1C}">
                <a14:useLocalDpi xmlns:a14="http://schemas.microsoft.com/office/drawing/2010/main" val="0"/>
              </a:ext>
            </a:extLst>
          </a:blip>
          <a:srcRect t="35545" b="24425"/>
          <a:stretch/>
        </p:blipFill>
        <p:spPr>
          <a:xfrm>
            <a:off x="4929903" y="2205548"/>
            <a:ext cx="1534583" cy="373487"/>
          </a:xfrm>
          <a:prstGeom prst="rect">
            <a:avLst/>
          </a:prstGeom>
        </p:spPr>
      </p:pic>
      <p:sp>
        <p:nvSpPr>
          <p:cNvPr id="12" name="円/楕円 11"/>
          <p:cNvSpPr/>
          <p:nvPr/>
        </p:nvSpPr>
        <p:spPr>
          <a:xfrm>
            <a:off x="3344860" y="3119461"/>
            <a:ext cx="5051653" cy="68725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781902" y="5202708"/>
            <a:ext cx="9768185" cy="892552"/>
          </a:xfrm>
          <a:prstGeom prst="rect">
            <a:avLst/>
          </a:prstGeom>
          <a:noFill/>
        </p:spPr>
        <p:txBody>
          <a:bodyPr wrap="square" rtlCol="0">
            <a:spAutoFit/>
          </a:bodyPr>
          <a:lstStyle/>
          <a:p>
            <a:r>
              <a:rPr kumimoji="1" lang="en-US" altLang="ja-JP" dirty="0">
                <a:hlinkClick r:id="rId8"/>
              </a:rPr>
              <a:t>http://fashionmarketingjournal.com/2016/05/trenders-snsdata.html</a:t>
            </a:r>
            <a:endParaRPr kumimoji="1" lang="en-US" altLang="ja-JP" dirty="0"/>
          </a:p>
          <a:p>
            <a:r>
              <a:rPr lang="ja-JP" altLang="en-US" sz="1600" dirty="0"/>
              <a:t>女性の</a:t>
            </a:r>
            <a:r>
              <a:rPr lang="en-US" altLang="ja-JP" sz="1600" dirty="0"/>
              <a:t>SNS</a:t>
            </a:r>
            <a:r>
              <a:rPr lang="ja-JP" altLang="en-US" sz="1600" dirty="0"/>
              <a:t>利用と消費行動に関する調査、トレント</a:t>
            </a:r>
            <a:r>
              <a:rPr lang="ja-JP" altLang="en-US" sz="1600" dirty="0" err="1"/>
              <a:t>゙</a:t>
            </a:r>
            <a:r>
              <a:rPr lang="ja-JP" altLang="en-US" sz="1600" dirty="0"/>
              <a:t>情報の検索と購入のきっかけはグーグルからインスタグラムへ</a:t>
            </a:r>
            <a:endParaRPr kumimoji="1" lang="en-US" altLang="ja-JP" sz="1600" dirty="0"/>
          </a:p>
          <a:p>
            <a:endParaRPr kumimoji="1" lang="ja-JP" altLang="en-US" dirty="0"/>
          </a:p>
        </p:txBody>
      </p:sp>
    </p:spTree>
    <p:extLst>
      <p:ext uri="{BB962C8B-B14F-4D97-AF65-F5344CB8AC3E}">
        <p14:creationId xmlns:p14="http://schemas.microsoft.com/office/powerpoint/2010/main" val="4171106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77920" y="417775"/>
            <a:ext cx="11134171" cy="1325563"/>
          </a:xfrm>
        </p:spPr>
        <p:txBody>
          <a:bodyPr>
            <a:normAutofit/>
          </a:bodyPr>
          <a:lstStyle/>
          <a:p>
            <a:r>
              <a:rPr kumimoji="1" lang="ja-JP" altLang="en-US" sz="2800" dirty="0"/>
              <a:t>若い女性が情報検索手段として検索エンジンサイトよりもインスタグラムを選</a:t>
            </a:r>
            <a:r>
              <a:rPr lang="ja-JP" altLang="en-US" sz="2800" dirty="0"/>
              <a:t>ぶ</a:t>
            </a:r>
            <a:r>
              <a:rPr kumimoji="1" lang="ja-JP" altLang="en-US" sz="2800" dirty="0"/>
              <a:t>理由</a:t>
            </a:r>
            <a:br>
              <a:rPr kumimoji="1" lang="en-US" altLang="ja-JP" sz="2800" dirty="0"/>
            </a:br>
            <a:endParaRPr kumimoji="1" lang="ja-JP" altLang="en-US" sz="2800" dirty="0"/>
          </a:p>
        </p:txBody>
      </p:sp>
      <p:sp>
        <p:nvSpPr>
          <p:cNvPr id="3" name="コンテンツ プレースホルダー 2"/>
          <p:cNvSpPr>
            <a:spLocks noGrp="1"/>
          </p:cNvSpPr>
          <p:nvPr>
            <p:ph idx="1"/>
          </p:nvPr>
        </p:nvSpPr>
        <p:spPr>
          <a:xfrm>
            <a:off x="341193" y="2082139"/>
            <a:ext cx="9389661" cy="3865430"/>
          </a:xfrm>
        </p:spPr>
        <p:txBody>
          <a:bodyPr>
            <a:normAutofit/>
          </a:bodyPr>
          <a:lstStyle/>
          <a:p>
            <a:r>
              <a:rPr lang="ja-JP" altLang="en-US" dirty="0"/>
              <a:t>グーグル検索で上位に出てくるのは企業やメディアが伝える</a:t>
            </a:r>
            <a:r>
              <a:rPr lang="en-US" altLang="ja-JP" dirty="0"/>
              <a:t>『</a:t>
            </a:r>
            <a:r>
              <a:rPr lang="ja-JP" altLang="en-US" dirty="0">
                <a:solidFill>
                  <a:srgbClr val="FF0000"/>
                </a:solidFill>
              </a:rPr>
              <a:t>整えられた情報</a:t>
            </a:r>
            <a:r>
              <a:rPr lang="en-US" altLang="ja-JP" dirty="0"/>
              <a:t>』</a:t>
            </a:r>
            <a:r>
              <a:rPr lang="ja-JP" altLang="en-US" dirty="0" err="1"/>
              <a:t>。</a:t>
            </a:r>
            <a:r>
              <a:rPr lang="ja-JP" altLang="en-US" dirty="0"/>
              <a:t>それがどこまで本当なのか、若者たちは疑問視しているから</a:t>
            </a:r>
            <a:endParaRPr lang="en-US" altLang="ja-JP" dirty="0"/>
          </a:p>
          <a:p>
            <a:r>
              <a:rPr lang="ja-JP" altLang="en-US" dirty="0"/>
              <a:t>インスタは情報の質が違い、</a:t>
            </a:r>
            <a:r>
              <a:rPr lang="en-US" altLang="ja-JP" dirty="0"/>
              <a:t>『</a:t>
            </a:r>
            <a:r>
              <a:rPr lang="ja-JP" altLang="en-US" dirty="0"/>
              <a:t>こんな味でした</a:t>
            </a:r>
            <a:r>
              <a:rPr lang="en-US" altLang="ja-JP" dirty="0"/>
              <a:t>』『</a:t>
            </a:r>
            <a:r>
              <a:rPr lang="ja-JP" altLang="en-US" dirty="0"/>
              <a:t>使い心地はこうです</a:t>
            </a:r>
            <a:r>
              <a:rPr lang="en-US" altLang="ja-JP" dirty="0"/>
              <a:t>』</a:t>
            </a:r>
            <a:r>
              <a:rPr lang="ja-JP" altLang="en-US" dirty="0"/>
              <a:t>と、体験情報が中心であり、それを写真と一緒に確かめられるのは大きいから</a:t>
            </a:r>
            <a:endParaRPr lang="en-US" altLang="ja-JP" dirty="0"/>
          </a:p>
          <a:p>
            <a:r>
              <a:rPr lang="ja-JP" altLang="en-US" dirty="0"/>
              <a:t>写真が一覧に表示され、関心のあるものを感覚的に選べるという手っ取り早さ</a:t>
            </a:r>
            <a:endParaRPr lang="en-US" altLang="ja-JP" dirty="0"/>
          </a:p>
        </p:txBody>
      </p:sp>
      <p:sp>
        <p:nvSpPr>
          <p:cNvPr id="4" name="スライド番号プレースホルダー 3"/>
          <p:cNvSpPr>
            <a:spLocks noGrp="1"/>
          </p:cNvSpPr>
          <p:nvPr>
            <p:ph type="sldNum" sz="quarter" idx="12"/>
          </p:nvPr>
        </p:nvSpPr>
        <p:spPr/>
        <p:txBody>
          <a:bodyPr/>
          <a:lstStyle/>
          <a:p>
            <a:fld id="{A907C92C-AC45-405D-B19C-A99A5FE26F70}" type="slidenum">
              <a:rPr kumimoji="1" lang="ja-JP" altLang="en-US" smtClean="0"/>
              <a:t>12</a:t>
            </a:fld>
            <a:endParaRPr kumimoji="1" lang="ja-JP" altLang="en-US"/>
          </a:p>
        </p:txBody>
      </p:sp>
      <p:sp>
        <p:nvSpPr>
          <p:cNvPr id="7" name="テキスト ボックス 6"/>
          <p:cNvSpPr txBox="1"/>
          <p:nvPr/>
        </p:nvSpPr>
        <p:spPr>
          <a:xfrm>
            <a:off x="634619" y="6426330"/>
            <a:ext cx="6661119" cy="369332"/>
          </a:xfrm>
          <a:prstGeom prst="rect">
            <a:avLst/>
          </a:prstGeom>
          <a:noFill/>
        </p:spPr>
        <p:txBody>
          <a:bodyPr wrap="none" rtlCol="0">
            <a:spAutoFit/>
          </a:bodyPr>
          <a:lstStyle/>
          <a:p>
            <a:r>
              <a:rPr lang="ja-JP" altLang="en-US" dirty="0"/>
              <a:t>出典：東洋オンライン</a:t>
            </a:r>
            <a:r>
              <a:rPr lang="en-US" altLang="ja-JP" dirty="0"/>
              <a:t>http://toyokeizai.net/articles/-/133968?page=2</a:t>
            </a:r>
          </a:p>
        </p:txBody>
      </p:sp>
      <p:pic>
        <p:nvPicPr>
          <p:cNvPr id="5" name="図 4"/>
          <p:cNvPicPr>
            <a:picLocks noChangeAspect="1"/>
          </p:cNvPicPr>
          <p:nvPr/>
        </p:nvPicPr>
        <p:blipFill rotWithShape="1">
          <a:blip r:embed="rId2" cstate="print">
            <a:extLst>
              <a:ext uri="{28A0092B-C50C-407E-A947-70E740481C1C}">
                <a14:useLocalDpi xmlns:a14="http://schemas.microsoft.com/office/drawing/2010/main" val="0"/>
              </a:ext>
            </a:extLst>
          </a:blip>
          <a:srcRect l="15433" t="5174" r="15031" b="5672"/>
          <a:stretch/>
        </p:blipFill>
        <p:spPr>
          <a:xfrm>
            <a:off x="47767" y="125558"/>
            <a:ext cx="586852" cy="569069"/>
          </a:xfrm>
          <a:prstGeom prst="rect">
            <a:avLst/>
          </a:prstGeom>
        </p:spPr>
      </p:pic>
      <p:pic>
        <p:nvPicPr>
          <p:cNvPr id="8" name="図 7">
            <a:extLst>
              <a:ext uri="{FF2B5EF4-FFF2-40B4-BE49-F238E27FC236}">
                <a16:creationId xmlns:a16="http://schemas.microsoft.com/office/drawing/2014/main" id="{1767DEC9-7305-443B-9A1E-5F50AF8BDFDC}"/>
              </a:ext>
            </a:extLst>
          </p:cNvPr>
          <p:cNvPicPr>
            <a:picLocks noChangeAspect="1"/>
          </p:cNvPicPr>
          <p:nvPr/>
        </p:nvPicPr>
        <p:blipFill>
          <a:blip r:embed="rId3"/>
          <a:stretch>
            <a:fillRect/>
          </a:stretch>
        </p:blipFill>
        <p:spPr>
          <a:xfrm>
            <a:off x="9982200" y="1943100"/>
            <a:ext cx="1781175" cy="3162300"/>
          </a:xfrm>
          <a:prstGeom prst="rect">
            <a:avLst/>
          </a:prstGeom>
        </p:spPr>
      </p:pic>
    </p:spTree>
    <p:extLst>
      <p:ext uri="{BB962C8B-B14F-4D97-AF65-F5344CB8AC3E}">
        <p14:creationId xmlns:p14="http://schemas.microsoft.com/office/powerpoint/2010/main" val="37774697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E8B4DEAF-F4A1-413B-B18F-5A18A26D6C2F}"/>
              </a:ext>
            </a:extLst>
          </p:cNvPr>
          <p:cNvPicPr>
            <a:picLocks noChangeAspect="1"/>
          </p:cNvPicPr>
          <p:nvPr/>
        </p:nvPicPr>
        <p:blipFill>
          <a:blip r:embed="rId2"/>
          <a:stretch>
            <a:fillRect/>
          </a:stretch>
        </p:blipFill>
        <p:spPr>
          <a:xfrm>
            <a:off x="738187" y="1579236"/>
            <a:ext cx="7934325" cy="3781425"/>
          </a:xfrm>
          <a:prstGeom prst="rect">
            <a:avLst/>
          </a:prstGeom>
        </p:spPr>
      </p:pic>
      <p:sp>
        <p:nvSpPr>
          <p:cNvPr id="2" name="タイトル 1"/>
          <p:cNvSpPr>
            <a:spLocks noGrp="1"/>
          </p:cNvSpPr>
          <p:nvPr>
            <p:ph type="title"/>
          </p:nvPr>
        </p:nvSpPr>
        <p:spPr>
          <a:xfrm>
            <a:off x="1932488" y="382003"/>
            <a:ext cx="9314142" cy="1325563"/>
          </a:xfrm>
        </p:spPr>
        <p:txBody>
          <a:bodyPr>
            <a:noAutofit/>
          </a:bodyPr>
          <a:lstStyle/>
          <a:p>
            <a:r>
              <a:rPr lang="en-US" altLang="ja-JP" sz="2400" dirty="0"/>
              <a:t>I</a:t>
            </a:r>
            <a:r>
              <a:rPr kumimoji="1" lang="en-US" altLang="ja-JP" sz="2400" dirty="0"/>
              <a:t>nstagram</a:t>
            </a:r>
            <a:r>
              <a:rPr kumimoji="1" lang="ja-JP" altLang="en-US" sz="2400" dirty="0"/>
              <a:t>においてハッシュタグ検索をした結果を参考にして、商品やサービスの購入に至った経験があるか？</a:t>
            </a:r>
          </a:p>
        </p:txBody>
      </p:sp>
      <p:sp>
        <p:nvSpPr>
          <p:cNvPr id="3" name="スライド番号プレースホルダー 2"/>
          <p:cNvSpPr>
            <a:spLocks noGrp="1"/>
          </p:cNvSpPr>
          <p:nvPr>
            <p:ph type="sldNum" sz="quarter" idx="12"/>
          </p:nvPr>
        </p:nvSpPr>
        <p:spPr>
          <a:xfrm>
            <a:off x="8942648" y="6169310"/>
            <a:ext cx="2743200" cy="365125"/>
          </a:xfrm>
        </p:spPr>
        <p:txBody>
          <a:bodyPr/>
          <a:lstStyle/>
          <a:p>
            <a:fld id="{177EEC88-D145-4D66-AE89-DCB36A6475F9}" type="slidenum">
              <a:rPr kumimoji="1" lang="ja-JP" altLang="en-US" smtClean="0"/>
              <a:t>13</a:t>
            </a:fld>
            <a:endParaRPr kumimoji="1" lang="ja-JP" altLang="en-US" dirty="0"/>
          </a:p>
        </p:txBody>
      </p:sp>
      <p:pic>
        <p:nvPicPr>
          <p:cNvPr id="8" name="図 7"/>
          <p:cNvPicPr>
            <a:picLocks noChangeAspect="1"/>
          </p:cNvPicPr>
          <p:nvPr/>
        </p:nvPicPr>
        <p:blipFill rotWithShape="1">
          <a:blip r:embed="rId3" cstate="print">
            <a:extLst>
              <a:ext uri="{28A0092B-C50C-407E-A947-70E740481C1C}">
                <a14:useLocalDpi xmlns:a14="http://schemas.microsoft.com/office/drawing/2010/main" val="0"/>
              </a:ext>
            </a:extLst>
          </a:blip>
          <a:srcRect l="24584" t="5235" r="24200" b="5762"/>
          <a:stretch/>
        </p:blipFill>
        <p:spPr>
          <a:xfrm>
            <a:off x="463602" y="382003"/>
            <a:ext cx="992005" cy="969685"/>
          </a:xfrm>
          <a:prstGeom prst="rect">
            <a:avLst/>
          </a:prstGeom>
        </p:spPr>
      </p:pic>
      <p:sp>
        <p:nvSpPr>
          <p:cNvPr id="6" name="テキスト ボックス 5"/>
          <p:cNvSpPr txBox="1"/>
          <p:nvPr/>
        </p:nvSpPr>
        <p:spPr>
          <a:xfrm>
            <a:off x="453435" y="5204057"/>
            <a:ext cx="2871988" cy="369332"/>
          </a:xfrm>
          <a:prstGeom prst="rect">
            <a:avLst/>
          </a:prstGeom>
          <a:noFill/>
        </p:spPr>
        <p:txBody>
          <a:bodyPr wrap="square" rtlCol="0">
            <a:spAutoFit/>
          </a:bodyPr>
          <a:lstStyle/>
          <a:p>
            <a:r>
              <a:rPr lang="ja-JP" altLang="en-US" dirty="0"/>
              <a:t>（単一回答＝</a:t>
            </a:r>
            <a:r>
              <a:rPr kumimoji="1" lang="en-US" altLang="ja-JP" dirty="0"/>
              <a:t>176</a:t>
            </a:r>
            <a:r>
              <a:rPr kumimoji="1" lang="ja-JP" altLang="en-US" dirty="0"/>
              <a:t>人）</a:t>
            </a:r>
          </a:p>
        </p:txBody>
      </p:sp>
      <p:sp>
        <p:nvSpPr>
          <p:cNvPr id="7" name="テキスト ボックス 6"/>
          <p:cNvSpPr txBox="1"/>
          <p:nvPr/>
        </p:nvSpPr>
        <p:spPr>
          <a:xfrm>
            <a:off x="6835886" y="3707605"/>
            <a:ext cx="6716163" cy="461665"/>
          </a:xfrm>
          <a:prstGeom prst="rect">
            <a:avLst/>
          </a:prstGeom>
          <a:noFill/>
        </p:spPr>
        <p:txBody>
          <a:bodyPr wrap="square" rtlCol="0">
            <a:spAutoFit/>
          </a:bodyPr>
          <a:lstStyle/>
          <a:p>
            <a:r>
              <a:rPr lang="ja-JP" altLang="en-US" sz="2400" u="sng" dirty="0"/>
              <a:t>多く</a:t>
            </a:r>
            <a:r>
              <a:rPr kumimoji="1" lang="ja-JP" altLang="en-US" sz="2400" u="sng" dirty="0"/>
              <a:t>の女性が「はい」と回答した</a:t>
            </a:r>
          </a:p>
        </p:txBody>
      </p:sp>
      <p:sp>
        <p:nvSpPr>
          <p:cNvPr id="5" name="テキスト ボックス 4"/>
          <p:cNvSpPr txBox="1"/>
          <p:nvPr/>
        </p:nvSpPr>
        <p:spPr>
          <a:xfrm>
            <a:off x="158802" y="5657303"/>
            <a:ext cx="7678912" cy="800219"/>
          </a:xfrm>
          <a:prstGeom prst="rect">
            <a:avLst/>
          </a:prstGeom>
          <a:noFill/>
        </p:spPr>
        <p:txBody>
          <a:bodyPr wrap="square" rtlCol="0">
            <a:spAutoFit/>
          </a:bodyPr>
          <a:lstStyle/>
          <a:p>
            <a:r>
              <a:rPr kumimoji="1" lang="en-US" altLang="ja-JP" dirty="0">
                <a:hlinkClick r:id="rId4"/>
              </a:rPr>
              <a:t>http://www.cyberbuzz.co.jp/2016/09/instagram6-4.html</a:t>
            </a:r>
            <a:endParaRPr kumimoji="1" lang="en-US" altLang="ja-JP" dirty="0"/>
          </a:p>
          <a:p>
            <a:r>
              <a:rPr lang="ja-JP" altLang="en-US" sz="1400" dirty="0"/>
              <a:t>株式会社サイバー・バズ  、「女性ユーザーの</a:t>
            </a:r>
            <a:r>
              <a:rPr lang="en-US" altLang="ja-JP" sz="1400" dirty="0"/>
              <a:t>SNS</a:t>
            </a:r>
            <a:r>
              <a:rPr lang="ja-JP" altLang="en-US" sz="1400" dirty="0"/>
              <a:t>を活用した購買行動」調査第</a:t>
            </a:r>
            <a:r>
              <a:rPr lang="en-US" altLang="ja-JP" sz="1400" dirty="0"/>
              <a:t>2</a:t>
            </a:r>
            <a:r>
              <a:rPr lang="ja-JP" altLang="en-US" sz="1400" dirty="0"/>
              <a:t>弾として</a:t>
            </a:r>
            <a:endParaRPr lang="en-US" altLang="ja-JP" sz="1400" dirty="0"/>
          </a:p>
          <a:p>
            <a:r>
              <a:rPr lang="ja-JP" altLang="en-US" sz="1400" dirty="0"/>
              <a:t>「ハッシュタグ検索と購買行動の関係性」について調査</a:t>
            </a:r>
            <a:endParaRPr kumimoji="1" lang="ja-JP" altLang="en-US" sz="1400" dirty="0"/>
          </a:p>
        </p:txBody>
      </p:sp>
    </p:spTree>
    <p:extLst>
      <p:ext uri="{BB962C8B-B14F-4D97-AF65-F5344CB8AC3E}">
        <p14:creationId xmlns:p14="http://schemas.microsoft.com/office/powerpoint/2010/main" val="2927220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338516" y="1057262"/>
            <a:ext cx="2705036" cy="1325563"/>
          </a:xfrm>
        </p:spPr>
        <p:txBody>
          <a:bodyPr/>
          <a:lstStyle/>
          <a:p>
            <a:r>
              <a:rPr kumimoji="1" lang="ja-JP" altLang="en-US" dirty="0"/>
              <a:t>問題意識</a:t>
            </a:r>
          </a:p>
        </p:txBody>
      </p:sp>
      <p:sp>
        <p:nvSpPr>
          <p:cNvPr id="3" name="コンテンツ プレースホルダー 2"/>
          <p:cNvSpPr>
            <a:spLocks noGrp="1"/>
          </p:cNvSpPr>
          <p:nvPr>
            <p:ph idx="1"/>
          </p:nvPr>
        </p:nvSpPr>
        <p:spPr>
          <a:xfrm>
            <a:off x="1116186" y="3315980"/>
            <a:ext cx="12301647" cy="1866438"/>
          </a:xfrm>
        </p:spPr>
        <p:txBody>
          <a:bodyPr>
            <a:normAutofit/>
          </a:bodyPr>
          <a:lstStyle/>
          <a:p>
            <a:pPr marL="0" indent="0">
              <a:buNone/>
            </a:pPr>
            <a:endParaRPr lang="en-US" altLang="ja-JP" sz="3200" dirty="0"/>
          </a:p>
          <a:p>
            <a:pPr marL="0" indent="0">
              <a:buNone/>
            </a:pPr>
            <a:r>
              <a:rPr kumimoji="1" lang="ja-JP" altLang="en-US" sz="3200" dirty="0"/>
              <a:t>なぜインスタ内</a:t>
            </a:r>
            <a:r>
              <a:rPr lang="ja-JP" altLang="en-US" sz="3200" dirty="0"/>
              <a:t>検索</a:t>
            </a:r>
            <a:r>
              <a:rPr kumimoji="1" lang="ja-JP" altLang="en-US" sz="3200" dirty="0"/>
              <a:t>が人々の購買意思を左右しているのか</a:t>
            </a:r>
            <a:endParaRPr kumimoji="1" lang="en-US" altLang="ja-JP" sz="3200" dirty="0"/>
          </a:p>
          <a:p>
            <a:pPr marL="0" indent="0">
              <a:buNone/>
            </a:pPr>
            <a:endParaRPr lang="en-US" altLang="ja-JP" sz="3200" dirty="0"/>
          </a:p>
          <a:p>
            <a:pPr marL="0" indent="0">
              <a:buNone/>
            </a:pPr>
            <a:endParaRPr lang="en-US" altLang="ja-JP" sz="3200" dirty="0"/>
          </a:p>
          <a:p>
            <a:pPr marL="0" indent="0">
              <a:buNone/>
            </a:pPr>
            <a:endParaRPr kumimoji="1" lang="ja-JP" altLang="en-US" sz="3200" dirty="0"/>
          </a:p>
        </p:txBody>
      </p:sp>
      <p:pic>
        <p:nvPicPr>
          <p:cNvPr id="4" name="図 3"/>
          <p:cNvPicPr>
            <a:picLocks noChangeAspect="1"/>
          </p:cNvPicPr>
          <p:nvPr/>
        </p:nvPicPr>
        <p:blipFill rotWithShape="1">
          <a:blip r:embed="rId2" cstate="print">
            <a:extLst>
              <a:ext uri="{28A0092B-C50C-407E-A947-70E740481C1C}">
                <a14:useLocalDpi xmlns:a14="http://schemas.microsoft.com/office/drawing/2010/main" val="0"/>
              </a:ext>
            </a:extLst>
          </a:blip>
          <a:srcRect l="23810" t="5131" r="24531" b="5596"/>
          <a:stretch/>
        </p:blipFill>
        <p:spPr>
          <a:xfrm>
            <a:off x="296753" y="467489"/>
            <a:ext cx="1213443" cy="1179547"/>
          </a:xfrm>
          <a:prstGeom prst="rect">
            <a:avLst/>
          </a:prstGeom>
        </p:spPr>
      </p:pic>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89147" y="1206887"/>
            <a:ext cx="1155727" cy="1144940"/>
          </a:xfrm>
          <a:prstGeom prst="rect">
            <a:avLst/>
          </a:prstGeom>
        </p:spPr>
      </p:pic>
      <p:pic>
        <p:nvPicPr>
          <p:cNvPr id="6" name="図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265709">
            <a:off x="3609580" y="748091"/>
            <a:ext cx="980183" cy="971034"/>
          </a:xfrm>
          <a:prstGeom prst="rect">
            <a:avLst/>
          </a:prstGeom>
        </p:spPr>
      </p:pic>
      <p:sp>
        <p:nvSpPr>
          <p:cNvPr id="7" name="スライド番号プレースホルダー 6"/>
          <p:cNvSpPr>
            <a:spLocks noGrp="1"/>
          </p:cNvSpPr>
          <p:nvPr>
            <p:ph type="sldNum" sz="quarter" idx="12"/>
          </p:nvPr>
        </p:nvSpPr>
        <p:spPr/>
        <p:txBody>
          <a:bodyPr/>
          <a:lstStyle/>
          <a:p>
            <a:fld id="{A907C92C-AC45-405D-B19C-A99A5FE26F70}" type="slidenum">
              <a:rPr kumimoji="1" lang="ja-JP" altLang="en-US" smtClean="0"/>
              <a:t>14</a:t>
            </a:fld>
            <a:endParaRPr kumimoji="1" lang="ja-JP" altLang="en-US"/>
          </a:p>
        </p:txBody>
      </p:sp>
    </p:spTree>
    <p:extLst>
      <p:ext uri="{BB962C8B-B14F-4D97-AF65-F5344CB8AC3E}">
        <p14:creationId xmlns:p14="http://schemas.microsoft.com/office/powerpoint/2010/main" val="27152913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cstate="print">
            <a:extLst>
              <a:ext uri="{28A0092B-C50C-407E-A947-70E740481C1C}">
                <a14:useLocalDpi xmlns:a14="http://schemas.microsoft.com/office/drawing/2010/main" val="0"/>
              </a:ext>
            </a:extLst>
          </a:blip>
          <a:srcRect l="23559" t="5008" r="24072" b="5306"/>
          <a:stretch/>
        </p:blipFill>
        <p:spPr>
          <a:xfrm>
            <a:off x="383816" y="334851"/>
            <a:ext cx="1123012" cy="1081825"/>
          </a:xfrm>
          <a:prstGeom prst="rect">
            <a:avLst/>
          </a:prstGeom>
        </p:spPr>
      </p:pic>
      <p:sp>
        <p:nvSpPr>
          <p:cNvPr id="3" name="テキスト ボックス 2"/>
          <p:cNvSpPr txBox="1"/>
          <p:nvPr/>
        </p:nvSpPr>
        <p:spPr>
          <a:xfrm>
            <a:off x="4998076" y="583375"/>
            <a:ext cx="7225048" cy="584775"/>
          </a:xfrm>
          <a:prstGeom prst="rect">
            <a:avLst/>
          </a:prstGeom>
          <a:noFill/>
        </p:spPr>
        <p:txBody>
          <a:bodyPr wrap="square" rtlCol="0">
            <a:spAutoFit/>
          </a:bodyPr>
          <a:lstStyle/>
          <a:p>
            <a:r>
              <a:rPr kumimoji="1" lang="ja-JP" altLang="en-US" sz="3200" dirty="0"/>
              <a:t>研究目的</a:t>
            </a:r>
          </a:p>
        </p:txBody>
      </p:sp>
      <p:sp>
        <p:nvSpPr>
          <p:cNvPr id="8" name="テキスト ボックス 7"/>
          <p:cNvSpPr txBox="1"/>
          <p:nvPr/>
        </p:nvSpPr>
        <p:spPr>
          <a:xfrm>
            <a:off x="618709" y="3293725"/>
            <a:ext cx="11207170" cy="2677656"/>
          </a:xfrm>
          <a:prstGeom prst="rect">
            <a:avLst/>
          </a:prstGeom>
          <a:noFill/>
        </p:spPr>
        <p:txBody>
          <a:bodyPr wrap="square" rtlCol="0">
            <a:spAutoFit/>
          </a:bodyPr>
          <a:lstStyle/>
          <a:p>
            <a:r>
              <a:rPr kumimoji="1" lang="en-US" altLang="ja-JP" sz="2800" dirty="0"/>
              <a:t>Instagram</a:t>
            </a:r>
            <a:r>
              <a:rPr kumimoji="1" lang="ja-JP" altLang="en-US" sz="2800" dirty="0"/>
              <a:t> におけるハッシュタグ検索が、消費者の購買意思決定プロセスに影響を与えるのか、この研究で証明していきたい</a:t>
            </a:r>
            <a:endParaRPr kumimoji="1" lang="en-US" altLang="ja-JP" sz="2800" dirty="0"/>
          </a:p>
          <a:p>
            <a:endParaRPr lang="en-US" altLang="ja-JP" sz="2800" dirty="0"/>
          </a:p>
          <a:p>
            <a:endParaRPr kumimoji="1" lang="en-US" altLang="ja-JP" sz="2800" dirty="0"/>
          </a:p>
          <a:p>
            <a:pPr marL="285750" indent="-285750">
              <a:buFont typeface="Arial" panose="020B0604020202020204" pitchFamily="34" charset="0"/>
              <a:buChar char="•"/>
            </a:pPr>
            <a:endParaRPr lang="en-US" altLang="ja-JP" sz="2800" dirty="0"/>
          </a:p>
          <a:p>
            <a:pPr marL="285750" indent="-285750">
              <a:buFont typeface="Arial" panose="020B0604020202020204" pitchFamily="34" charset="0"/>
              <a:buChar char="•"/>
            </a:pPr>
            <a:endParaRPr kumimoji="1" lang="en-US" altLang="ja-JP" sz="2800" dirty="0"/>
          </a:p>
        </p:txBody>
      </p:sp>
      <p:sp>
        <p:nvSpPr>
          <p:cNvPr id="4" name="スライド番号プレースホルダー 3"/>
          <p:cNvSpPr>
            <a:spLocks noGrp="1"/>
          </p:cNvSpPr>
          <p:nvPr>
            <p:ph type="sldNum" sz="quarter" idx="12"/>
          </p:nvPr>
        </p:nvSpPr>
        <p:spPr/>
        <p:txBody>
          <a:bodyPr/>
          <a:lstStyle/>
          <a:p>
            <a:fld id="{A907C92C-AC45-405D-B19C-A99A5FE26F70}" type="slidenum">
              <a:rPr kumimoji="1" lang="ja-JP" altLang="en-US" smtClean="0"/>
              <a:t>15</a:t>
            </a:fld>
            <a:endParaRPr kumimoji="1" lang="ja-JP" altLang="en-US"/>
          </a:p>
        </p:txBody>
      </p:sp>
    </p:spTree>
    <p:extLst>
      <p:ext uri="{BB962C8B-B14F-4D97-AF65-F5344CB8AC3E}">
        <p14:creationId xmlns:p14="http://schemas.microsoft.com/office/powerpoint/2010/main" val="29740084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73698EC5-DD8E-4D9F-B6DD-2A6972BA4C53}"/>
              </a:ext>
            </a:extLst>
          </p:cNvPr>
          <p:cNvPicPr>
            <a:picLocks noChangeAspect="1"/>
          </p:cNvPicPr>
          <p:nvPr/>
        </p:nvPicPr>
        <p:blipFill>
          <a:blip r:embed="rId2"/>
          <a:stretch>
            <a:fillRect/>
          </a:stretch>
        </p:blipFill>
        <p:spPr>
          <a:xfrm>
            <a:off x="8045806" y="941143"/>
            <a:ext cx="2790825" cy="3762375"/>
          </a:xfrm>
          <a:prstGeom prst="rect">
            <a:avLst/>
          </a:prstGeom>
        </p:spPr>
      </p:pic>
      <p:sp>
        <p:nvSpPr>
          <p:cNvPr id="2" name="タイトル 1"/>
          <p:cNvSpPr>
            <a:spLocks noGrp="1"/>
          </p:cNvSpPr>
          <p:nvPr>
            <p:ph type="title"/>
          </p:nvPr>
        </p:nvSpPr>
        <p:spPr>
          <a:xfrm>
            <a:off x="3508507" y="-294433"/>
            <a:ext cx="6735651" cy="1325563"/>
          </a:xfrm>
        </p:spPr>
        <p:txBody>
          <a:bodyPr>
            <a:normAutofit/>
          </a:bodyPr>
          <a:lstStyle/>
          <a:p>
            <a:r>
              <a:rPr kumimoji="1" lang="ja-JP" altLang="en-US" sz="2800" dirty="0"/>
              <a:t>化粧品口コミサイトとの比較</a:t>
            </a:r>
          </a:p>
        </p:txBody>
      </p:sp>
      <p:pic>
        <p:nvPicPr>
          <p:cNvPr id="3" name="コンテンツ プレースホルダー 2"/>
          <p:cNvPicPr>
            <a:picLocks noGrp="1" noChangeAspect="1"/>
          </p:cNvPicPr>
          <p:nvPr>
            <p:ph idx="1"/>
          </p:nvPr>
        </p:nvPicPr>
        <p:blipFill rotWithShape="1">
          <a:blip r:embed="rId3">
            <a:extLst>
              <a:ext uri="{28A0092B-C50C-407E-A947-70E740481C1C}">
                <a14:useLocalDpi xmlns:a14="http://schemas.microsoft.com/office/drawing/2010/main" val="0"/>
              </a:ext>
            </a:extLst>
          </a:blip>
          <a:srcRect r="52549" b="-18930"/>
          <a:stretch/>
        </p:blipFill>
        <p:spPr>
          <a:xfrm>
            <a:off x="1837072" y="970781"/>
            <a:ext cx="1804114" cy="430642"/>
          </a:xfrm>
        </p:spPr>
      </p:pic>
      <p:pic>
        <p:nvPicPr>
          <p:cNvPr id="6" name="図 5"/>
          <p:cNvPicPr>
            <a:picLocks noChangeAspect="1"/>
          </p:cNvPicPr>
          <p:nvPr/>
        </p:nvPicPr>
        <p:blipFill rotWithShape="1">
          <a:blip r:embed="rId4" cstate="print">
            <a:extLst>
              <a:ext uri="{28A0092B-C50C-407E-A947-70E740481C1C}">
                <a14:useLocalDpi xmlns:a14="http://schemas.microsoft.com/office/drawing/2010/main" val="0"/>
              </a:ext>
            </a:extLst>
          </a:blip>
          <a:srcRect l="23431" t="4780" r="24456" b="5534"/>
          <a:stretch/>
        </p:blipFill>
        <p:spPr>
          <a:xfrm>
            <a:off x="251355" y="309093"/>
            <a:ext cx="727440" cy="704205"/>
          </a:xfrm>
          <a:prstGeom prst="rect">
            <a:avLst/>
          </a:prstGeom>
        </p:spPr>
      </p:pic>
      <p:pic>
        <p:nvPicPr>
          <p:cNvPr id="19" name="図 18" descr="画面の領域"/>
          <p:cNvPicPr>
            <a:picLocks noChangeAspect="1"/>
          </p:cNvPicPr>
          <p:nvPr/>
        </p:nvPicPr>
        <p:blipFill rotWithShape="1">
          <a:blip r:embed="rId5">
            <a:extLst>
              <a:ext uri="{28A0092B-C50C-407E-A947-70E740481C1C}">
                <a14:useLocalDpi xmlns:a14="http://schemas.microsoft.com/office/drawing/2010/main" val="0"/>
              </a:ext>
            </a:extLst>
          </a:blip>
          <a:srcRect l="14538" t="25511" r="27647" b="44373"/>
          <a:stretch/>
        </p:blipFill>
        <p:spPr>
          <a:xfrm>
            <a:off x="513609" y="1827726"/>
            <a:ext cx="5004154" cy="1927180"/>
          </a:xfrm>
          <a:prstGeom prst="rect">
            <a:avLst/>
          </a:prstGeom>
          <a:ln>
            <a:noFill/>
          </a:ln>
          <a:effectLst>
            <a:outerShdw blurRad="292100" dist="139700" dir="2700000" algn="tl" rotWithShape="0">
              <a:srgbClr val="333333">
                <a:alpha val="65000"/>
              </a:srgbClr>
            </a:outerShdw>
          </a:effectLst>
        </p:spPr>
      </p:pic>
      <p:sp>
        <p:nvSpPr>
          <p:cNvPr id="21" name="テキスト ボックス 20"/>
          <p:cNvSpPr txBox="1"/>
          <p:nvPr/>
        </p:nvSpPr>
        <p:spPr>
          <a:xfrm>
            <a:off x="372501" y="4633692"/>
            <a:ext cx="6272012" cy="461665"/>
          </a:xfrm>
          <a:prstGeom prst="rect">
            <a:avLst/>
          </a:prstGeom>
          <a:noFill/>
        </p:spPr>
        <p:txBody>
          <a:bodyPr wrap="square" rtlCol="0">
            <a:spAutoFit/>
          </a:bodyPr>
          <a:lstStyle/>
          <a:p>
            <a:r>
              <a:rPr kumimoji="1" lang="ja-JP" altLang="en-US" sz="2400" dirty="0"/>
              <a:t>・ 匿名だから信憑性が低い</a:t>
            </a:r>
          </a:p>
        </p:txBody>
      </p:sp>
      <p:sp>
        <p:nvSpPr>
          <p:cNvPr id="22" name="テキスト ボックス 21"/>
          <p:cNvSpPr txBox="1"/>
          <p:nvPr/>
        </p:nvSpPr>
        <p:spPr>
          <a:xfrm>
            <a:off x="365957" y="5343018"/>
            <a:ext cx="8950817" cy="830997"/>
          </a:xfrm>
          <a:prstGeom prst="rect">
            <a:avLst/>
          </a:prstGeom>
          <a:noFill/>
        </p:spPr>
        <p:txBody>
          <a:bodyPr wrap="square" rtlCol="0">
            <a:spAutoFit/>
          </a:bodyPr>
          <a:lstStyle/>
          <a:p>
            <a:r>
              <a:rPr kumimoji="1" lang="ja-JP" altLang="en-US" sz="2400" dirty="0"/>
              <a:t>・ 写真を載せている人が</a:t>
            </a:r>
            <a:r>
              <a:rPr lang="ja-JP" altLang="en-US" sz="2400" dirty="0"/>
              <a:t>少ない</a:t>
            </a:r>
            <a:r>
              <a:rPr kumimoji="1" lang="ja-JP" altLang="en-US" sz="2400" dirty="0"/>
              <a:t>ので</a:t>
            </a:r>
            <a:endParaRPr kumimoji="1" lang="en-US" altLang="ja-JP" sz="2400" dirty="0"/>
          </a:p>
          <a:p>
            <a:r>
              <a:rPr kumimoji="1" lang="ja-JP" altLang="en-US" sz="2400" dirty="0"/>
              <a:t>　商品をイメージしづらい</a:t>
            </a:r>
          </a:p>
        </p:txBody>
      </p:sp>
      <p:sp>
        <p:nvSpPr>
          <p:cNvPr id="23" name="円/楕円 22"/>
          <p:cNvSpPr/>
          <p:nvPr/>
        </p:nvSpPr>
        <p:spPr>
          <a:xfrm>
            <a:off x="369733" y="1729397"/>
            <a:ext cx="1261644" cy="42212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図 24"/>
          <p:cNvPicPr>
            <a:picLocks noChangeAspect="1"/>
          </p:cNvPicPr>
          <p:nvPr/>
        </p:nvPicPr>
        <p:blipFill rotWithShape="1">
          <a:blip r:embed="rId6" cstate="print">
            <a:extLst>
              <a:ext uri="{28A0092B-C50C-407E-A947-70E740481C1C}">
                <a14:useLocalDpi xmlns:a14="http://schemas.microsoft.com/office/drawing/2010/main" val="0"/>
              </a:ext>
            </a:extLst>
          </a:blip>
          <a:srcRect l="16222" t="38507" r="16328" b="39027"/>
          <a:stretch/>
        </p:blipFill>
        <p:spPr>
          <a:xfrm>
            <a:off x="8260706" y="481903"/>
            <a:ext cx="2112136" cy="528034"/>
          </a:xfrm>
          <a:prstGeom prst="rect">
            <a:avLst/>
          </a:prstGeom>
        </p:spPr>
      </p:pic>
      <p:sp>
        <p:nvSpPr>
          <p:cNvPr id="27" name="円/楕円 26"/>
          <p:cNvSpPr/>
          <p:nvPr/>
        </p:nvSpPr>
        <p:spPr>
          <a:xfrm>
            <a:off x="457854" y="3173497"/>
            <a:ext cx="1085401" cy="32197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3310315" y="2159567"/>
            <a:ext cx="2170247" cy="461665"/>
          </a:xfrm>
          <a:prstGeom prst="rect">
            <a:avLst/>
          </a:prstGeom>
          <a:noFill/>
        </p:spPr>
        <p:txBody>
          <a:bodyPr wrap="square" rtlCol="0">
            <a:spAutoFit/>
          </a:bodyPr>
          <a:lstStyle/>
          <a:p>
            <a:r>
              <a:rPr kumimoji="1" lang="ja-JP" altLang="en-US" sz="2400" dirty="0"/>
              <a:t>本当なのか？</a:t>
            </a:r>
          </a:p>
        </p:txBody>
      </p:sp>
      <p:cxnSp>
        <p:nvCxnSpPr>
          <p:cNvPr id="37" name="直線矢印コネクタ 36"/>
          <p:cNvCxnSpPr/>
          <p:nvPr/>
        </p:nvCxnSpPr>
        <p:spPr>
          <a:xfrm flipH="1">
            <a:off x="1543255" y="2491288"/>
            <a:ext cx="1799150" cy="79845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6136380" y="4446055"/>
            <a:ext cx="5913824" cy="2001881"/>
          </a:xfrm>
          <a:prstGeom prst="rect">
            <a:avLst/>
          </a:prstGeom>
          <a:noFill/>
        </p:spPr>
        <p:txBody>
          <a:bodyPr wrap="square" lIns="72000" tIns="108000" rIns="252000" rtlCol="0">
            <a:spAutoFit/>
          </a:bodyPr>
          <a:lstStyle/>
          <a:p>
            <a:r>
              <a:rPr lang="ja-JP" altLang="en-US" sz="2400" dirty="0"/>
              <a:t>・ </a:t>
            </a:r>
            <a:r>
              <a:rPr kumimoji="1" lang="ja-JP" altLang="en-US" sz="2400" dirty="0"/>
              <a:t>どんな人が載せているかわかるので</a:t>
            </a:r>
            <a:endParaRPr kumimoji="1" lang="en-US" altLang="ja-JP" sz="2400" dirty="0"/>
          </a:p>
          <a:p>
            <a:r>
              <a:rPr lang="ja-JP" altLang="en-US" sz="2400" dirty="0"/>
              <a:t>　</a:t>
            </a:r>
            <a:r>
              <a:rPr kumimoji="1" lang="ja-JP" altLang="en-US" sz="2400" dirty="0"/>
              <a:t>信憑性が高い</a:t>
            </a:r>
            <a:endParaRPr kumimoji="1" lang="en-US" altLang="ja-JP" sz="2400" dirty="0"/>
          </a:p>
          <a:p>
            <a:r>
              <a:rPr lang="ja-JP" altLang="en-US" sz="2400" dirty="0"/>
              <a:t>・写真が加工されていても、アカウントでその人の系統がわかる</a:t>
            </a:r>
            <a:endParaRPr kumimoji="1" lang="en-US" altLang="ja-JP" sz="2400" dirty="0"/>
          </a:p>
          <a:p>
            <a:r>
              <a:rPr lang="ja-JP" altLang="en-US" sz="2400" dirty="0"/>
              <a:t>・ 自分自身で判断することができる</a:t>
            </a:r>
            <a:endParaRPr lang="en-US" altLang="ja-JP" sz="2400" dirty="0"/>
          </a:p>
        </p:txBody>
      </p:sp>
      <p:sp>
        <p:nvSpPr>
          <p:cNvPr id="4" name="スライド番号プレースホルダー 3"/>
          <p:cNvSpPr>
            <a:spLocks noGrp="1"/>
          </p:cNvSpPr>
          <p:nvPr>
            <p:ph type="sldNum" sz="quarter" idx="12"/>
          </p:nvPr>
        </p:nvSpPr>
        <p:spPr/>
        <p:txBody>
          <a:bodyPr/>
          <a:lstStyle/>
          <a:p>
            <a:fld id="{A907C92C-AC45-405D-B19C-A99A5FE26F70}" type="slidenum">
              <a:rPr kumimoji="1" lang="ja-JP" altLang="en-US" smtClean="0"/>
              <a:t>16</a:t>
            </a:fld>
            <a:endParaRPr kumimoji="1" lang="ja-JP" altLang="en-US"/>
          </a:p>
        </p:txBody>
      </p:sp>
    </p:spTree>
    <p:extLst>
      <p:ext uri="{BB962C8B-B14F-4D97-AF65-F5344CB8AC3E}">
        <p14:creationId xmlns:p14="http://schemas.microsoft.com/office/powerpoint/2010/main" val="15400332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577625" y="365124"/>
            <a:ext cx="1518634" cy="1325563"/>
          </a:xfrm>
        </p:spPr>
        <p:txBody>
          <a:bodyPr/>
          <a:lstStyle/>
          <a:p>
            <a:r>
              <a:rPr kumimoji="1" lang="ja-JP" altLang="en-US" dirty="0"/>
              <a:t>条件</a:t>
            </a:r>
          </a:p>
        </p:txBody>
      </p:sp>
      <p:sp>
        <p:nvSpPr>
          <p:cNvPr id="3" name="コンテンツ プレースホルダー 2"/>
          <p:cNvSpPr>
            <a:spLocks noGrp="1"/>
          </p:cNvSpPr>
          <p:nvPr>
            <p:ph idx="1"/>
          </p:nvPr>
        </p:nvSpPr>
        <p:spPr>
          <a:xfrm>
            <a:off x="838200" y="2796447"/>
            <a:ext cx="10787130" cy="4351338"/>
          </a:xfrm>
        </p:spPr>
        <p:txBody>
          <a:bodyPr/>
          <a:lstStyle/>
          <a:p>
            <a:pPr marL="0" indent="0">
              <a:buNone/>
            </a:pPr>
            <a:r>
              <a:rPr lang="ja-JP" altLang="en-US" dirty="0"/>
              <a:t>スペック重視の場合は評価機能がある口コミサイトのほうが使えるが</a:t>
            </a:r>
            <a:endParaRPr lang="en-US" altLang="ja-JP" dirty="0"/>
          </a:p>
          <a:p>
            <a:pPr marL="0" indent="0">
              <a:buNone/>
            </a:pPr>
            <a:r>
              <a:rPr lang="ja-JP" altLang="en-US" dirty="0"/>
              <a:t>ビジュアル重視の場合はインスタ検索が有効的である</a:t>
            </a:r>
            <a:endParaRPr kumimoji="1" lang="ja-JP" altLang="en-US" dirty="0"/>
          </a:p>
        </p:txBody>
      </p:sp>
      <p:pic>
        <p:nvPicPr>
          <p:cNvPr id="4" name="図 3"/>
          <p:cNvPicPr>
            <a:picLocks noChangeAspect="1"/>
          </p:cNvPicPr>
          <p:nvPr/>
        </p:nvPicPr>
        <p:blipFill rotWithShape="1">
          <a:blip r:embed="rId2" cstate="print">
            <a:extLst>
              <a:ext uri="{28A0092B-C50C-407E-A947-70E740481C1C}">
                <a14:useLocalDpi xmlns:a14="http://schemas.microsoft.com/office/drawing/2010/main" val="0"/>
              </a:ext>
            </a:extLst>
          </a:blip>
          <a:srcRect l="23815" t="4553" r="24072" b="5535"/>
          <a:stretch/>
        </p:blipFill>
        <p:spPr>
          <a:xfrm>
            <a:off x="375231" y="365124"/>
            <a:ext cx="925938" cy="898638"/>
          </a:xfrm>
          <a:prstGeom prst="rect">
            <a:avLst/>
          </a:prstGeom>
        </p:spPr>
      </p:pic>
      <p:sp>
        <p:nvSpPr>
          <p:cNvPr id="5" name="スライド番号プレースホルダー 4"/>
          <p:cNvSpPr>
            <a:spLocks noGrp="1"/>
          </p:cNvSpPr>
          <p:nvPr>
            <p:ph type="sldNum" sz="quarter" idx="12"/>
          </p:nvPr>
        </p:nvSpPr>
        <p:spPr/>
        <p:txBody>
          <a:bodyPr/>
          <a:lstStyle/>
          <a:p>
            <a:fld id="{A907C92C-AC45-405D-B19C-A99A5FE26F70}" type="slidenum">
              <a:rPr kumimoji="1" lang="ja-JP" altLang="en-US" smtClean="0"/>
              <a:t>17</a:t>
            </a:fld>
            <a:endParaRPr kumimoji="1" lang="ja-JP" altLang="en-US"/>
          </a:p>
        </p:txBody>
      </p:sp>
    </p:spTree>
    <p:extLst>
      <p:ext uri="{BB962C8B-B14F-4D97-AF65-F5344CB8AC3E}">
        <p14:creationId xmlns:p14="http://schemas.microsoft.com/office/powerpoint/2010/main" val="1282081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879978" y="47435"/>
            <a:ext cx="7870210" cy="952097"/>
          </a:xfrm>
        </p:spPr>
        <p:txBody>
          <a:bodyPr>
            <a:normAutofit/>
          </a:bodyPr>
          <a:lstStyle/>
          <a:p>
            <a:r>
              <a:rPr kumimoji="1" lang="ja-JP" altLang="en-US" sz="3600" dirty="0"/>
              <a:t>ジャンル別振り分け表</a:t>
            </a:r>
            <a:r>
              <a:rPr kumimoji="1" lang="en-US" altLang="ja-JP" sz="3600" dirty="0"/>
              <a:t>(</a:t>
            </a:r>
            <a:r>
              <a:rPr kumimoji="1" lang="ja-JP" altLang="en-US" sz="3600" dirty="0"/>
              <a:t>例</a:t>
            </a:r>
            <a:r>
              <a:rPr kumimoji="1" lang="en-US" altLang="ja-JP" sz="3600" dirty="0"/>
              <a:t>)</a:t>
            </a:r>
            <a:endParaRPr kumimoji="1" lang="ja-JP" altLang="en-US" sz="3600" dirty="0"/>
          </a:p>
        </p:txBody>
      </p:sp>
      <p:sp>
        <p:nvSpPr>
          <p:cNvPr id="3" name="サブタイトル 2"/>
          <p:cNvSpPr>
            <a:spLocks noGrp="1"/>
          </p:cNvSpPr>
          <p:nvPr>
            <p:ph type="subTitle" idx="1"/>
          </p:nvPr>
        </p:nvSpPr>
        <p:spPr>
          <a:xfrm>
            <a:off x="391236" y="5517724"/>
            <a:ext cx="11386782" cy="1203751"/>
          </a:xfrm>
        </p:spPr>
        <p:txBody>
          <a:bodyPr/>
          <a:lstStyle/>
          <a:p>
            <a:pPr algn="l"/>
            <a:r>
              <a:rPr kumimoji="1" lang="ja-JP" altLang="en-US" dirty="0"/>
              <a:t>以上の</a:t>
            </a:r>
            <a:r>
              <a:rPr lang="ja-JP" altLang="en-US" dirty="0"/>
              <a:t>表からビジュアル重視のジャンルに関してはインスタグラムで大きく話題になってメディアからも取り上げられている</a:t>
            </a:r>
            <a:endParaRPr kumimoji="1" lang="ja-JP" altLang="en-US" dirty="0"/>
          </a:p>
        </p:txBody>
      </p:sp>
      <p:sp>
        <p:nvSpPr>
          <p:cNvPr id="4" name="スライド番号プレースホルダー 3"/>
          <p:cNvSpPr>
            <a:spLocks noGrp="1"/>
          </p:cNvSpPr>
          <p:nvPr>
            <p:ph type="sldNum" sz="quarter" idx="12"/>
          </p:nvPr>
        </p:nvSpPr>
        <p:spPr/>
        <p:txBody>
          <a:bodyPr/>
          <a:lstStyle/>
          <a:p>
            <a:fld id="{A907C92C-AC45-405D-B19C-A99A5FE26F70}" type="slidenum">
              <a:rPr kumimoji="1" lang="ja-JP" altLang="en-US" smtClean="0"/>
              <a:t>18</a:t>
            </a:fld>
            <a:endParaRPr kumimoji="1" lang="ja-JP" altLang="en-US"/>
          </a:p>
        </p:txBody>
      </p:sp>
      <p:graphicFrame>
        <p:nvGraphicFramePr>
          <p:cNvPr id="5" name="表 4"/>
          <p:cNvGraphicFramePr>
            <a:graphicFrameLocks noGrp="1"/>
          </p:cNvGraphicFramePr>
          <p:nvPr>
            <p:extLst>
              <p:ext uri="{D42A27DB-BD31-4B8C-83A1-F6EECF244321}">
                <p14:modId xmlns:p14="http://schemas.microsoft.com/office/powerpoint/2010/main" val="3260676442"/>
              </p:ext>
            </p:extLst>
          </p:nvPr>
        </p:nvGraphicFramePr>
        <p:xfrm>
          <a:off x="1751083" y="1408430"/>
          <a:ext cx="8128000" cy="3474720"/>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tblGrid>
              <a:tr h="370840">
                <a:tc>
                  <a:txBody>
                    <a:bodyPr/>
                    <a:lstStyle/>
                    <a:p>
                      <a:pPr algn="ctr"/>
                      <a:r>
                        <a:rPr kumimoji="1" lang="ja-JP" altLang="en-US" sz="2400" dirty="0"/>
                        <a:t>スペック重視</a:t>
                      </a:r>
                    </a:p>
                  </a:txBody>
                  <a:tcPr/>
                </a:tc>
                <a:tc>
                  <a:txBody>
                    <a:bodyPr/>
                    <a:lstStyle/>
                    <a:p>
                      <a:pPr algn="ctr"/>
                      <a:r>
                        <a:rPr kumimoji="1" lang="ja-JP" altLang="en-US" sz="2400" dirty="0"/>
                        <a:t>ビジュアル重視</a:t>
                      </a:r>
                    </a:p>
                  </a:txBody>
                  <a:tcPr/>
                </a:tc>
                <a:extLst>
                  <a:ext uri="{0D108BD9-81ED-4DB2-BD59-A6C34878D82A}">
                    <a16:rowId xmlns:a16="http://schemas.microsoft.com/office/drawing/2014/main" val="10000"/>
                  </a:ext>
                </a:extLst>
              </a:tr>
              <a:tr h="370840">
                <a:tc>
                  <a:txBody>
                    <a:bodyPr/>
                    <a:lstStyle/>
                    <a:p>
                      <a:r>
                        <a:rPr kumimoji="1" lang="ja-JP" altLang="en-US" sz="2400" dirty="0"/>
                        <a:t>家電・オフィス用品</a:t>
                      </a:r>
                      <a:endParaRPr kumimoji="1" lang="en-US" altLang="ja-JP" sz="2400" dirty="0"/>
                    </a:p>
                    <a:p>
                      <a:r>
                        <a:rPr kumimoji="1" lang="ja-JP" altLang="en-US" sz="2400" dirty="0"/>
                        <a:t>スポーツ＆アウトドア</a:t>
                      </a:r>
                      <a:endParaRPr kumimoji="1" lang="en-US" altLang="ja-JP" sz="2400" dirty="0"/>
                    </a:p>
                    <a:p>
                      <a:r>
                        <a:rPr kumimoji="1" lang="ja-JP" altLang="en-US" sz="2400" dirty="0"/>
                        <a:t>車＆バイク</a:t>
                      </a:r>
                      <a:endParaRPr kumimoji="1" lang="en-US" altLang="ja-JP" sz="2400" dirty="0"/>
                    </a:p>
                    <a:p>
                      <a:r>
                        <a:rPr kumimoji="1" lang="ja-JP" altLang="en-US" sz="2400" dirty="0"/>
                        <a:t>ホーム＆キッチン</a:t>
                      </a:r>
                      <a:endParaRPr kumimoji="1" lang="en-US" altLang="ja-JP" sz="2400" dirty="0"/>
                    </a:p>
                    <a:p>
                      <a:r>
                        <a:rPr kumimoji="1" lang="ja-JP" altLang="en-US" sz="2400" dirty="0"/>
                        <a:t>日用品雑貨</a:t>
                      </a:r>
                      <a:endParaRPr kumimoji="1" lang="en-US" altLang="ja-JP" sz="2400" dirty="0"/>
                    </a:p>
                    <a:p>
                      <a:r>
                        <a:rPr kumimoji="1" lang="ja-JP" altLang="en-US" sz="2400" dirty="0"/>
                        <a:t>ダイエット・健康</a:t>
                      </a:r>
                      <a:endParaRPr kumimoji="1" lang="en-US" altLang="ja-JP" sz="2400" dirty="0"/>
                    </a:p>
                    <a:p>
                      <a:r>
                        <a:rPr kumimoji="1" lang="ja-JP" altLang="en-US" sz="2400" dirty="0"/>
                        <a:t>デジタルコンテンツ</a:t>
                      </a:r>
                      <a:endParaRPr kumimoji="1" lang="en-US" altLang="ja-JP" sz="2400" dirty="0"/>
                    </a:p>
                    <a:p>
                      <a:r>
                        <a:rPr kumimoji="1" lang="ja-JP" altLang="en-US" sz="2400" dirty="0"/>
                        <a:t>書籍・雑誌</a:t>
                      </a:r>
                      <a:endParaRPr kumimoji="1" lang="ja-JP" altLang="en-US" sz="2400" b="1" dirty="0"/>
                    </a:p>
                  </a:txBody>
                  <a:tcPr/>
                </a:tc>
                <a:tc>
                  <a:txBody>
                    <a:bodyPr/>
                    <a:lstStyle/>
                    <a:p>
                      <a:r>
                        <a:rPr kumimoji="1" lang="ja-JP" altLang="en-US" sz="2400" dirty="0"/>
                        <a:t>ファッション</a:t>
                      </a:r>
                      <a:endParaRPr kumimoji="1" lang="en-US" altLang="ja-JP" sz="2400" dirty="0"/>
                    </a:p>
                    <a:p>
                      <a:r>
                        <a:rPr kumimoji="1" lang="ja-JP" altLang="en-US" sz="2400" dirty="0"/>
                        <a:t>グルメ</a:t>
                      </a:r>
                      <a:endParaRPr kumimoji="1" lang="en-US" altLang="ja-JP" sz="2400" dirty="0"/>
                    </a:p>
                    <a:p>
                      <a:r>
                        <a:rPr kumimoji="1" lang="ja-JP" altLang="en-US" sz="2400" dirty="0"/>
                        <a:t>ベビー・おもちゃ</a:t>
                      </a:r>
                      <a:endParaRPr kumimoji="1" lang="en-US" altLang="ja-JP" sz="2400" dirty="0"/>
                    </a:p>
                    <a:p>
                      <a:r>
                        <a:rPr kumimoji="1" lang="ja-JP" altLang="en-US" sz="2400" dirty="0"/>
                        <a:t>ジュエリー・アクセサリー</a:t>
                      </a:r>
                      <a:endParaRPr kumimoji="1" lang="en-US" altLang="ja-JP" sz="2400" dirty="0"/>
                    </a:p>
                    <a:p>
                      <a:r>
                        <a:rPr kumimoji="1" lang="ja-JP" altLang="en-US" sz="2400" dirty="0"/>
                        <a:t>インテリア</a:t>
                      </a:r>
                      <a:endParaRPr kumimoji="1" lang="en-US" altLang="ja-JP" sz="2400" dirty="0"/>
                    </a:p>
                    <a:p>
                      <a:r>
                        <a:rPr kumimoji="1" lang="ja-JP" altLang="en-US" sz="2400" dirty="0"/>
                        <a:t>旅行先</a:t>
                      </a:r>
                      <a:endParaRPr kumimoji="1" lang="en-US" altLang="ja-JP" sz="2400" dirty="0"/>
                    </a:p>
                    <a:p>
                      <a:r>
                        <a:rPr kumimoji="1" lang="ja-JP" altLang="en-US" sz="2400" dirty="0"/>
                        <a:t>美容・コスメ</a:t>
                      </a:r>
                      <a:endParaRPr kumimoji="1" lang="en-US" altLang="ja-JP" sz="2400" dirty="0"/>
                    </a:p>
                    <a:p>
                      <a:endParaRPr kumimoji="1" lang="ja-JP" altLang="en-US" sz="2400" b="1" dirty="0"/>
                    </a:p>
                  </a:txBody>
                  <a:tcPr/>
                </a:tc>
                <a:extLst>
                  <a:ext uri="{0D108BD9-81ED-4DB2-BD59-A6C34878D82A}">
                    <a16:rowId xmlns:a16="http://schemas.microsoft.com/office/drawing/2014/main" val="10001"/>
                  </a:ext>
                </a:extLst>
              </a:tr>
            </a:tbl>
          </a:graphicData>
        </a:graphic>
      </p:graphicFrame>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0678" y="192692"/>
            <a:ext cx="1136857" cy="859808"/>
          </a:xfrm>
          <a:prstGeom prst="rect">
            <a:avLst/>
          </a:prstGeom>
        </p:spPr>
      </p:pic>
    </p:spTree>
    <p:extLst>
      <p:ext uri="{BB962C8B-B14F-4D97-AF65-F5344CB8AC3E}">
        <p14:creationId xmlns:p14="http://schemas.microsoft.com/office/powerpoint/2010/main" val="41508342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266551" y="1214787"/>
            <a:ext cx="4301543" cy="40011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endParaRPr kumimoji="1" lang="ja-JP" altLang="en-US" sz="2000" dirty="0"/>
          </a:p>
        </p:txBody>
      </p:sp>
      <p:sp>
        <p:nvSpPr>
          <p:cNvPr id="9" name="テキスト ボックス 8"/>
          <p:cNvSpPr txBox="1"/>
          <p:nvPr/>
        </p:nvSpPr>
        <p:spPr>
          <a:xfrm>
            <a:off x="354464" y="958789"/>
            <a:ext cx="11346273" cy="4616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ja-JP" altLang="en-US" sz="2400" dirty="0"/>
              <a:t>新作リップが発売した事を知って</a:t>
            </a:r>
            <a:r>
              <a:rPr kumimoji="1" lang="en-US" altLang="ja-JP" sz="2400" dirty="0"/>
              <a:t>HP</a:t>
            </a:r>
            <a:r>
              <a:rPr lang="ja-JP" altLang="en-US" sz="2400" dirty="0"/>
              <a:t>を見</a:t>
            </a:r>
            <a:r>
              <a:rPr kumimoji="1" lang="ja-JP" altLang="en-US" sz="2400" dirty="0"/>
              <a:t>るが、</a:t>
            </a:r>
            <a:r>
              <a:rPr lang="ja-JP" altLang="en-US" sz="2400" dirty="0"/>
              <a:t>どの色が自分の肌に合うか</a:t>
            </a:r>
            <a:r>
              <a:rPr kumimoji="1" lang="ja-JP" altLang="en-US" sz="2400" dirty="0"/>
              <a:t>わからない</a:t>
            </a:r>
          </a:p>
        </p:txBody>
      </p:sp>
      <p:sp>
        <p:nvSpPr>
          <p:cNvPr id="11" name="テキスト ボックス 10"/>
          <p:cNvSpPr txBox="1"/>
          <p:nvPr/>
        </p:nvSpPr>
        <p:spPr>
          <a:xfrm>
            <a:off x="2863648" y="2492594"/>
            <a:ext cx="1893468" cy="400110"/>
          </a:xfrm>
          <a:prstGeom prst="rect">
            <a:avLst/>
          </a:prstGeom>
          <a:noFill/>
          <a:ln>
            <a:noFill/>
          </a:ln>
        </p:spPr>
        <p:txBody>
          <a:bodyPr wrap="none" rtlCol="0">
            <a:spAutoFit/>
          </a:bodyPr>
          <a:lstStyle/>
          <a:p>
            <a:pPr algn="ctr"/>
            <a:r>
              <a:rPr lang="ja-JP" altLang="en-US" sz="2000" b="1" dirty="0"/>
              <a:t>♯</a:t>
            </a:r>
            <a:r>
              <a:rPr kumimoji="1" lang="ja-JP" altLang="en-US" sz="2000" dirty="0"/>
              <a:t>をつけて検索</a:t>
            </a:r>
          </a:p>
        </p:txBody>
      </p:sp>
      <p:sp>
        <p:nvSpPr>
          <p:cNvPr id="14" name="テキスト ボックス 13"/>
          <p:cNvSpPr txBox="1"/>
          <p:nvPr/>
        </p:nvSpPr>
        <p:spPr>
          <a:xfrm>
            <a:off x="1120743" y="3487691"/>
            <a:ext cx="5598007" cy="400110"/>
          </a:xfrm>
          <a:prstGeom prst="rect">
            <a:avLst/>
          </a:prstGeom>
          <a:noFill/>
        </p:spPr>
        <p:txBody>
          <a:bodyPr wrap="none" rtlCol="0">
            <a:spAutoFit/>
          </a:bodyPr>
          <a:lstStyle/>
          <a:p>
            <a:pPr algn="ctr"/>
            <a:r>
              <a:rPr kumimoji="1" lang="ja-JP" altLang="en-US" sz="2000" dirty="0"/>
              <a:t>リップを</a:t>
            </a:r>
            <a:r>
              <a:rPr lang="ja-JP" altLang="en-US" sz="2000" dirty="0"/>
              <a:t>使用した画像を投稿してる人が一覧に</a:t>
            </a:r>
            <a:r>
              <a:rPr kumimoji="1" lang="ja-JP" altLang="en-US" sz="2000" dirty="0"/>
              <a:t>出る</a:t>
            </a:r>
          </a:p>
        </p:txBody>
      </p:sp>
      <p:sp>
        <p:nvSpPr>
          <p:cNvPr id="16" name="テキスト ボックス 15"/>
          <p:cNvSpPr txBox="1"/>
          <p:nvPr/>
        </p:nvSpPr>
        <p:spPr>
          <a:xfrm>
            <a:off x="1748878" y="4426540"/>
            <a:ext cx="4520789" cy="400110"/>
          </a:xfrm>
          <a:prstGeom prst="rect">
            <a:avLst/>
          </a:prstGeom>
          <a:noFill/>
        </p:spPr>
        <p:txBody>
          <a:bodyPr wrap="none" rtlCol="0">
            <a:spAutoFit/>
          </a:bodyPr>
          <a:lstStyle/>
          <a:p>
            <a:pPr algn="ctr"/>
            <a:r>
              <a:rPr kumimoji="1" lang="ja-JP" altLang="en-US" sz="2000" dirty="0"/>
              <a:t>自分の肌と</a:t>
            </a:r>
            <a:r>
              <a:rPr lang="ja-JP" altLang="en-US" sz="2000" dirty="0"/>
              <a:t>似た</a:t>
            </a:r>
            <a:r>
              <a:rPr kumimoji="1" lang="ja-JP" altLang="en-US" sz="2000" dirty="0"/>
              <a:t>人々をそこから選択する</a:t>
            </a:r>
          </a:p>
        </p:txBody>
      </p:sp>
      <p:sp>
        <p:nvSpPr>
          <p:cNvPr id="21" name="テキスト ボックス 20"/>
          <p:cNvSpPr txBox="1"/>
          <p:nvPr/>
        </p:nvSpPr>
        <p:spPr>
          <a:xfrm>
            <a:off x="354464" y="5397415"/>
            <a:ext cx="12090400" cy="707886"/>
          </a:xfrm>
          <a:prstGeom prst="rect">
            <a:avLst/>
          </a:prstGeom>
          <a:noFill/>
        </p:spPr>
        <p:txBody>
          <a:bodyPr wrap="square" rtlCol="0">
            <a:spAutoFit/>
          </a:bodyPr>
          <a:lstStyle/>
          <a:p>
            <a:r>
              <a:rPr lang="ja-JP" altLang="en-US" sz="2000" dirty="0"/>
              <a:t>他の</a:t>
            </a:r>
            <a:r>
              <a:rPr kumimoji="1" lang="ja-JP" altLang="en-US" sz="2000" dirty="0"/>
              <a:t>色のリップを買おう</a:t>
            </a:r>
            <a:r>
              <a:rPr lang="ja-JP" altLang="en-US" sz="2000" dirty="0"/>
              <a:t>とした</a:t>
            </a:r>
            <a:r>
              <a:rPr kumimoji="1" lang="ja-JP" altLang="en-US" sz="2000" dirty="0"/>
              <a:t>が、気になる人の</a:t>
            </a:r>
            <a:r>
              <a:rPr lang="ja-JP" altLang="en-US" sz="2000" dirty="0"/>
              <a:t>アカウントを見て</a:t>
            </a:r>
            <a:endParaRPr kumimoji="1" lang="en-US" altLang="ja-JP" sz="2000" dirty="0"/>
          </a:p>
          <a:p>
            <a:r>
              <a:rPr kumimoji="1" lang="ja-JP" altLang="en-US" sz="2000" dirty="0"/>
              <a:t>自分と</a:t>
            </a:r>
            <a:r>
              <a:rPr kumimoji="1" lang="ja-JP" altLang="en-US" sz="2000" b="1" dirty="0">
                <a:solidFill>
                  <a:srgbClr val="FF0000"/>
                </a:solidFill>
              </a:rPr>
              <a:t>類似</a:t>
            </a:r>
            <a:r>
              <a:rPr kumimoji="1" lang="ja-JP" altLang="en-US" sz="2000" dirty="0"/>
              <a:t>して</a:t>
            </a:r>
            <a:r>
              <a:rPr lang="ja-JP" altLang="en-US" sz="2000" dirty="0"/>
              <a:t>いたり親近感のある</a:t>
            </a:r>
            <a:r>
              <a:rPr kumimoji="1" lang="ja-JP" altLang="en-US" sz="2000" dirty="0"/>
              <a:t>人が使っている色を購入する</a:t>
            </a:r>
          </a:p>
        </p:txBody>
      </p:sp>
      <p:pic>
        <p:nvPicPr>
          <p:cNvPr id="2" name="図 1"/>
          <p:cNvPicPr>
            <a:picLocks noChangeAspect="1"/>
          </p:cNvPicPr>
          <p:nvPr/>
        </p:nvPicPr>
        <p:blipFill rotWithShape="1">
          <a:blip r:embed="rId2" cstate="print">
            <a:extLst>
              <a:ext uri="{28A0092B-C50C-407E-A947-70E740481C1C}">
                <a14:useLocalDpi xmlns:a14="http://schemas.microsoft.com/office/drawing/2010/main" val="0"/>
              </a:ext>
            </a:extLst>
          </a:blip>
          <a:srcRect l="23954" t="5131" r="24386" b="5083"/>
          <a:stretch/>
        </p:blipFill>
        <p:spPr>
          <a:xfrm>
            <a:off x="143371" y="178135"/>
            <a:ext cx="759910" cy="742928"/>
          </a:xfrm>
          <a:prstGeom prst="rect">
            <a:avLst/>
          </a:prstGeom>
        </p:spPr>
      </p:pic>
      <p:sp>
        <p:nvSpPr>
          <p:cNvPr id="3" name="スライド番号プレースホルダー 2"/>
          <p:cNvSpPr>
            <a:spLocks noGrp="1"/>
          </p:cNvSpPr>
          <p:nvPr>
            <p:ph type="sldNum" sz="quarter" idx="12"/>
          </p:nvPr>
        </p:nvSpPr>
        <p:spPr/>
        <p:txBody>
          <a:bodyPr/>
          <a:lstStyle/>
          <a:p>
            <a:fld id="{A907C92C-AC45-405D-B19C-A99A5FE26F70}" type="slidenum">
              <a:rPr kumimoji="1" lang="ja-JP" altLang="en-US" smtClean="0"/>
              <a:t>19</a:t>
            </a:fld>
            <a:endParaRPr kumimoji="1" lang="ja-JP" altLang="en-US" dirty="0"/>
          </a:p>
        </p:txBody>
      </p:sp>
      <p:pic>
        <p:nvPicPr>
          <p:cNvPr id="24" name="図 23"/>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l="13568" t="14546" r="14037" b="23657"/>
          <a:stretch/>
        </p:blipFill>
        <p:spPr>
          <a:xfrm rot="5400000">
            <a:off x="9660335" y="4262239"/>
            <a:ext cx="503859" cy="652418"/>
          </a:xfrm>
          <a:prstGeom prst="rect">
            <a:avLst/>
          </a:prstGeom>
        </p:spPr>
      </p:pic>
      <p:pic>
        <p:nvPicPr>
          <p:cNvPr id="25" name="図 24"/>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val="0"/>
              </a:ext>
            </a:extLst>
          </a:blip>
          <a:srcRect l="13568" t="14546" r="14037" b="23657"/>
          <a:stretch/>
        </p:blipFill>
        <p:spPr>
          <a:xfrm rot="5400000">
            <a:off x="3572886" y="2854066"/>
            <a:ext cx="474991" cy="652418"/>
          </a:xfrm>
          <a:prstGeom prst="rect">
            <a:avLst/>
          </a:prstGeom>
        </p:spPr>
      </p:pic>
      <p:pic>
        <p:nvPicPr>
          <p:cNvPr id="26" name="図 25"/>
          <p:cNvPicPr>
            <a:picLocks noChangeAspect="1"/>
          </p:cNvPicPr>
          <p:nvPr/>
        </p:nvPicPr>
        <p:blipFill rotWithShape="1">
          <a:blip r:embed="rId7" cstate="print">
            <a:extLst>
              <a:ext uri="{BEBA8EAE-BF5A-486C-A8C5-ECC9F3942E4B}">
                <a14:imgProps xmlns:a14="http://schemas.microsoft.com/office/drawing/2010/main">
                  <a14:imgLayer r:embed="rId8">
                    <a14:imgEffect>
                      <a14:brightnessContrast bright="20000" contrast="-40000"/>
                    </a14:imgEffect>
                  </a14:imgLayer>
                </a14:imgProps>
              </a:ext>
              <a:ext uri="{28A0092B-C50C-407E-A947-70E740481C1C}">
                <a14:useLocalDpi xmlns:a14="http://schemas.microsoft.com/office/drawing/2010/main" val="0"/>
              </a:ext>
            </a:extLst>
          </a:blip>
          <a:srcRect l="13568" t="14546" r="14037" b="23657"/>
          <a:stretch/>
        </p:blipFill>
        <p:spPr>
          <a:xfrm rot="5400000">
            <a:off x="3564943" y="4778754"/>
            <a:ext cx="490877" cy="652418"/>
          </a:xfrm>
          <a:prstGeom prst="rect">
            <a:avLst/>
          </a:prstGeom>
        </p:spPr>
      </p:pic>
      <p:sp>
        <p:nvSpPr>
          <p:cNvPr id="6" name="テキスト ボックス 5"/>
          <p:cNvSpPr txBox="1"/>
          <p:nvPr/>
        </p:nvSpPr>
        <p:spPr>
          <a:xfrm>
            <a:off x="8800565" y="2163254"/>
            <a:ext cx="2363270" cy="461665"/>
          </a:xfrm>
          <a:prstGeom prst="rect">
            <a:avLst/>
          </a:prstGeom>
          <a:noFill/>
        </p:spPr>
        <p:txBody>
          <a:bodyPr wrap="square" rtlCol="0">
            <a:spAutoFit/>
          </a:bodyPr>
          <a:lstStyle/>
          <a:p>
            <a:r>
              <a:rPr kumimoji="1" lang="ja-JP" altLang="en-US" sz="2400" b="1" u="sng" dirty="0"/>
              <a:t>通常の購入手順</a:t>
            </a:r>
          </a:p>
        </p:txBody>
      </p:sp>
      <p:sp>
        <p:nvSpPr>
          <p:cNvPr id="12" name="正方形/長方形 11"/>
          <p:cNvSpPr/>
          <p:nvPr/>
        </p:nvSpPr>
        <p:spPr>
          <a:xfrm>
            <a:off x="8574603" y="3803991"/>
            <a:ext cx="2815194" cy="400110"/>
          </a:xfrm>
          <a:prstGeom prst="rect">
            <a:avLst/>
          </a:prstGeom>
        </p:spPr>
        <p:txBody>
          <a:bodyPr wrap="none">
            <a:spAutoFit/>
          </a:bodyPr>
          <a:lstStyle/>
          <a:p>
            <a:r>
              <a:rPr lang="ja-JP" altLang="en-US" sz="2000" dirty="0"/>
              <a:t>気になった色を試供する</a:t>
            </a:r>
          </a:p>
        </p:txBody>
      </p:sp>
      <p:sp>
        <p:nvSpPr>
          <p:cNvPr id="13" name="正方形/長方形 12"/>
          <p:cNvSpPr/>
          <p:nvPr/>
        </p:nvSpPr>
        <p:spPr>
          <a:xfrm>
            <a:off x="8503020" y="5011033"/>
            <a:ext cx="2818400" cy="400110"/>
          </a:xfrm>
          <a:prstGeom prst="rect">
            <a:avLst/>
          </a:prstGeom>
        </p:spPr>
        <p:txBody>
          <a:bodyPr wrap="none">
            <a:spAutoFit/>
          </a:bodyPr>
          <a:lstStyle/>
          <a:p>
            <a:r>
              <a:rPr lang="ja-JP" altLang="en-US" sz="2000" dirty="0"/>
              <a:t>気に入ったので購入した</a:t>
            </a:r>
          </a:p>
        </p:txBody>
      </p:sp>
      <p:sp>
        <p:nvSpPr>
          <p:cNvPr id="15" name="テキスト ボックス 14"/>
          <p:cNvSpPr txBox="1"/>
          <p:nvPr/>
        </p:nvSpPr>
        <p:spPr>
          <a:xfrm>
            <a:off x="2277731" y="1955942"/>
            <a:ext cx="3272370" cy="461665"/>
          </a:xfrm>
          <a:prstGeom prst="rect">
            <a:avLst/>
          </a:prstGeom>
          <a:noFill/>
        </p:spPr>
        <p:txBody>
          <a:bodyPr wrap="square" rtlCol="0">
            <a:spAutoFit/>
          </a:bodyPr>
          <a:lstStyle/>
          <a:p>
            <a:r>
              <a:rPr kumimoji="1" lang="en-US" altLang="ja-JP" sz="2400" b="1" u="sng" dirty="0"/>
              <a:t>Instagram</a:t>
            </a:r>
            <a:r>
              <a:rPr kumimoji="1" lang="ja-JP" altLang="en-US" sz="2400" b="1" u="sng" dirty="0"/>
              <a:t> 検索の場合</a:t>
            </a:r>
          </a:p>
        </p:txBody>
      </p:sp>
      <p:pic>
        <p:nvPicPr>
          <p:cNvPr id="17" name="図 16"/>
          <p:cNvPicPr>
            <a:picLocks noChangeAspect="1"/>
          </p:cNvPicPr>
          <p:nvPr/>
        </p:nvPicPr>
        <p:blipFill>
          <a:blip r:embed="rId9"/>
          <a:stretch>
            <a:fillRect/>
          </a:stretch>
        </p:blipFill>
        <p:spPr>
          <a:xfrm>
            <a:off x="3484262" y="3887801"/>
            <a:ext cx="652329" cy="487722"/>
          </a:xfrm>
          <a:prstGeom prst="rect">
            <a:avLst/>
          </a:prstGeom>
        </p:spPr>
      </p:pic>
      <p:pic>
        <p:nvPicPr>
          <p:cNvPr id="33" name="図 32"/>
          <p:cNvPicPr>
            <a:picLocks noChangeAspect="1"/>
          </p:cNvPicPr>
          <p:nvPr/>
        </p:nvPicPr>
        <p:blipFill>
          <a:blip r:embed="rId10"/>
          <a:stretch>
            <a:fillRect/>
          </a:stretch>
        </p:blipFill>
        <p:spPr>
          <a:xfrm>
            <a:off x="9586056" y="3187189"/>
            <a:ext cx="652329" cy="463336"/>
          </a:xfrm>
          <a:prstGeom prst="rect">
            <a:avLst/>
          </a:prstGeom>
        </p:spPr>
      </p:pic>
      <p:sp>
        <p:nvSpPr>
          <p:cNvPr id="34" name="テキスト ボックス 33"/>
          <p:cNvSpPr txBox="1"/>
          <p:nvPr/>
        </p:nvSpPr>
        <p:spPr>
          <a:xfrm>
            <a:off x="9251951" y="2747291"/>
            <a:ext cx="2290535" cy="400110"/>
          </a:xfrm>
          <a:prstGeom prst="rect">
            <a:avLst/>
          </a:prstGeom>
          <a:noFill/>
        </p:spPr>
        <p:txBody>
          <a:bodyPr wrap="square" rtlCol="0">
            <a:spAutoFit/>
          </a:bodyPr>
          <a:lstStyle/>
          <a:p>
            <a:r>
              <a:rPr kumimoji="1" lang="ja-JP" altLang="en-US" sz="2000" dirty="0"/>
              <a:t>お店に行く</a:t>
            </a:r>
          </a:p>
        </p:txBody>
      </p:sp>
      <p:sp>
        <p:nvSpPr>
          <p:cNvPr id="35" name="テキスト ボックス 34"/>
          <p:cNvSpPr txBox="1"/>
          <p:nvPr/>
        </p:nvSpPr>
        <p:spPr>
          <a:xfrm>
            <a:off x="4938790" y="229213"/>
            <a:ext cx="3690939" cy="523220"/>
          </a:xfrm>
          <a:prstGeom prst="rect">
            <a:avLst/>
          </a:prstGeom>
          <a:noFill/>
        </p:spPr>
        <p:txBody>
          <a:bodyPr wrap="square" rtlCol="0">
            <a:spAutoFit/>
          </a:bodyPr>
          <a:lstStyle/>
          <a:p>
            <a:r>
              <a:rPr kumimoji="1" lang="ja-JP" altLang="en-US" sz="2800" dirty="0"/>
              <a:t>パターン例</a:t>
            </a:r>
          </a:p>
        </p:txBody>
      </p:sp>
      <p:sp>
        <p:nvSpPr>
          <p:cNvPr id="36" name="角丸四角形 35"/>
          <p:cNvSpPr/>
          <p:nvPr/>
        </p:nvSpPr>
        <p:spPr>
          <a:xfrm>
            <a:off x="8024328" y="1842180"/>
            <a:ext cx="3775786" cy="451417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角丸四角形 36"/>
          <p:cNvSpPr/>
          <p:nvPr/>
        </p:nvSpPr>
        <p:spPr>
          <a:xfrm>
            <a:off x="259740" y="1845771"/>
            <a:ext cx="7308353" cy="461308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92545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0890" y="0"/>
            <a:ext cx="3121670" cy="1824226"/>
          </a:xfrm>
          <a:prstGeom prst="rect">
            <a:avLst/>
          </a:prstGeom>
        </p:spPr>
      </p:pic>
      <p:sp>
        <p:nvSpPr>
          <p:cNvPr id="2" name="テキスト ボックス 1"/>
          <p:cNvSpPr txBox="1"/>
          <p:nvPr/>
        </p:nvSpPr>
        <p:spPr>
          <a:xfrm>
            <a:off x="120135" y="3547722"/>
            <a:ext cx="11114467" cy="954107"/>
          </a:xfrm>
          <a:prstGeom prst="rect">
            <a:avLst/>
          </a:prstGeom>
          <a:noFill/>
        </p:spPr>
        <p:txBody>
          <a:bodyPr wrap="square" rtlCol="0">
            <a:spAutoFit/>
          </a:bodyPr>
          <a:lstStyle/>
          <a:p>
            <a:r>
              <a:rPr lang="ja-JP" altLang="en-US" sz="2800" dirty="0"/>
              <a:t>スマートフォン向けの写真・動画共有アプリで</a:t>
            </a:r>
            <a:endParaRPr lang="en-US" altLang="ja-JP" sz="2800" dirty="0"/>
          </a:p>
          <a:p>
            <a:r>
              <a:rPr lang="ja-JP" altLang="en-US" sz="2800" dirty="0"/>
              <a:t>写真の加工に特化した</a:t>
            </a:r>
            <a:r>
              <a:rPr lang="en-US" altLang="ja-JP" sz="2800" dirty="0"/>
              <a:t>SNS</a:t>
            </a:r>
            <a:endParaRPr lang="ja-JP" altLang="en-US" sz="2800" dirty="0"/>
          </a:p>
        </p:txBody>
      </p:sp>
      <p:pic>
        <p:nvPicPr>
          <p:cNvPr id="3" name="図 2"/>
          <p:cNvPicPr>
            <a:picLocks noChangeAspect="1"/>
          </p:cNvPicPr>
          <p:nvPr/>
        </p:nvPicPr>
        <p:blipFill rotWithShape="1">
          <a:blip r:embed="rId4" cstate="print">
            <a:extLst>
              <a:ext uri="{28A0092B-C50C-407E-A947-70E740481C1C}">
                <a14:useLocalDpi xmlns:a14="http://schemas.microsoft.com/office/drawing/2010/main" val="0"/>
              </a:ext>
            </a:extLst>
          </a:blip>
          <a:srcRect l="24712" t="5008" r="24455" b="6217"/>
          <a:stretch/>
        </p:blipFill>
        <p:spPr>
          <a:xfrm>
            <a:off x="449045" y="412121"/>
            <a:ext cx="1193012" cy="1171977"/>
          </a:xfrm>
          <a:prstGeom prst="rect">
            <a:avLst/>
          </a:prstGeom>
        </p:spPr>
      </p:pic>
      <p:sp>
        <p:nvSpPr>
          <p:cNvPr id="4" name="テキスト ボックス 3"/>
          <p:cNvSpPr txBox="1"/>
          <p:nvPr/>
        </p:nvSpPr>
        <p:spPr>
          <a:xfrm>
            <a:off x="6646563" y="737094"/>
            <a:ext cx="2550017" cy="584775"/>
          </a:xfrm>
          <a:prstGeom prst="rect">
            <a:avLst/>
          </a:prstGeom>
          <a:noFill/>
        </p:spPr>
        <p:txBody>
          <a:bodyPr wrap="square" rtlCol="0">
            <a:spAutoFit/>
          </a:bodyPr>
          <a:lstStyle/>
          <a:p>
            <a:r>
              <a:rPr kumimoji="1" lang="ja-JP" altLang="en-US" sz="3200" dirty="0"/>
              <a:t>とは</a:t>
            </a:r>
          </a:p>
        </p:txBody>
      </p:sp>
      <p:sp>
        <p:nvSpPr>
          <p:cNvPr id="8" name="スライド番号プレースホルダー 7"/>
          <p:cNvSpPr>
            <a:spLocks noGrp="1"/>
          </p:cNvSpPr>
          <p:nvPr>
            <p:ph type="sldNum" sz="quarter" idx="12"/>
          </p:nvPr>
        </p:nvSpPr>
        <p:spPr/>
        <p:txBody>
          <a:bodyPr/>
          <a:lstStyle/>
          <a:p>
            <a:fld id="{A907C92C-AC45-405D-B19C-A99A5FE26F70}" type="slidenum">
              <a:rPr kumimoji="1" lang="ja-JP" altLang="en-US" smtClean="0"/>
              <a:t>2</a:t>
            </a:fld>
            <a:endParaRPr kumimoji="1" lang="ja-JP" altLang="en-US"/>
          </a:p>
        </p:txBody>
      </p:sp>
      <p:pic>
        <p:nvPicPr>
          <p:cNvPr id="9" name="図 8">
            <a:extLst>
              <a:ext uri="{FF2B5EF4-FFF2-40B4-BE49-F238E27FC236}">
                <a16:creationId xmlns:a16="http://schemas.microsoft.com/office/drawing/2014/main" id="{31AA9601-26D4-40E2-B4B6-DC1C375FE89E}"/>
              </a:ext>
            </a:extLst>
          </p:cNvPr>
          <p:cNvPicPr>
            <a:picLocks noChangeAspect="1"/>
          </p:cNvPicPr>
          <p:nvPr/>
        </p:nvPicPr>
        <p:blipFill>
          <a:blip r:embed="rId5"/>
          <a:stretch>
            <a:fillRect/>
          </a:stretch>
        </p:blipFill>
        <p:spPr>
          <a:xfrm>
            <a:off x="7000673" y="1673225"/>
            <a:ext cx="3133725" cy="5048250"/>
          </a:xfrm>
          <a:prstGeom prst="rect">
            <a:avLst/>
          </a:prstGeom>
        </p:spPr>
      </p:pic>
      <p:pic>
        <p:nvPicPr>
          <p:cNvPr id="10" name="図 9">
            <a:extLst>
              <a:ext uri="{FF2B5EF4-FFF2-40B4-BE49-F238E27FC236}">
                <a16:creationId xmlns:a16="http://schemas.microsoft.com/office/drawing/2014/main" id="{23C7B1A8-84D4-43B3-9075-3E4229541B43}"/>
              </a:ext>
            </a:extLst>
          </p:cNvPr>
          <p:cNvPicPr>
            <a:picLocks noChangeAspect="1"/>
          </p:cNvPicPr>
          <p:nvPr/>
        </p:nvPicPr>
        <p:blipFill>
          <a:blip r:embed="rId6"/>
          <a:stretch>
            <a:fillRect/>
          </a:stretch>
        </p:blipFill>
        <p:spPr>
          <a:xfrm>
            <a:off x="9201150" y="161925"/>
            <a:ext cx="2990850" cy="4762500"/>
          </a:xfrm>
          <a:prstGeom prst="rect">
            <a:avLst/>
          </a:prstGeom>
        </p:spPr>
      </p:pic>
    </p:spTree>
    <p:extLst>
      <p:ext uri="{BB962C8B-B14F-4D97-AF65-F5344CB8AC3E}">
        <p14:creationId xmlns:p14="http://schemas.microsoft.com/office/powerpoint/2010/main" val="27755604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907C92C-AC45-405D-B19C-A99A5FE26F70}" type="slidenum">
              <a:rPr kumimoji="1" lang="ja-JP" altLang="en-US" smtClean="0"/>
              <a:t>20</a:t>
            </a:fld>
            <a:endParaRPr kumimoji="1" lang="ja-JP" altLang="en-US"/>
          </a:p>
        </p:txBody>
      </p:sp>
      <p:sp>
        <p:nvSpPr>
          <p:cNvPr id="3" name="正方形/長方形 2"/>
          <p:cNvSpPr/>
          <p:nvPr/>
        </p:nvSpPr>
        <p:spPr>
          <a:xfrm>
            <a:off x="1590270" y="2013719"/>
            <a:ext cx="9425875" cy="954107"/>
          </a:xfrm>
          <a:prstGeom prst="rect">
            <a:avLst/>
          </a:prstGeom>
        </p:spPr>
        <p:txBody>
          <a:bodyPr wrap="square">
            <a:spAutoFit/>
          </a:bodyPr>
          <a:lstStyle/>
          <a:p>
            <a:r>
              <a:rPr lang="ja-JP" altLang="en-US" sz="2800" dirty="0"/>
              <a:t>閲覧者と投稿者の類似性が検索された商品に対する態度に影響を与えているのではないかと考えた</a:t>
            </a:r>
          </a:p>
        </p:txBody>
      </p:sp>
      <p:sp>
        <p:nvSpPr>
          <p:cNvPr id="4" name="テキスト ボックス 3"/>
          <p:cNvSpPr txBox="1"/>
          <p:nvPr/>
        </p:nvSpPr>
        <p:spPr>
          <a:xfrm>
            <a:off x="4920341" y="539648"/>
            <a:ext cx="5718629" cy="584775"/>
          </a:xfrm>
          <a:prstGeom prst="rect">
            <a:avLst/>
          </a:prstGeom>
          <a:noFill/>
        </p:spPr>
        <p:txBody>
          <a:bodyPr wrap="square" rtlCol="0">
            <a:spAutoFit/>
          </a:bodyPr>
          <a:lstStyle/>
          <a:p>
            <a:r>
              <a:rPr kumimoji="1" lang="ja-JP" altLang="en-US" sz="3200" dirty="0"/>
              <a:t>仮説導出</a:t>
            </a:r>
          </a:p>
        </p:txBody>
      </p:sp>
      <p:pic>
        <p:nvPicPr>
          <p:cNvPr id="5" name="図 4"/>
          <p:cNvPicPr>
            <a:picLocks noChangeAspect="1"/>
          </p:cNvPicPr>
          <p:nvPr/>
        </p:nvPicPr>
        <p:blipFill rotWithShape="1">
          <a:blip r:embed="rId2" cstate="print">
            <a:extLst>
              <a:ext uri="{28A0092B-C50C-407E-A947-70E740481C1C}">
                <a14:useLocalDpi xmlns:a14="http://schemas.microsoft.com/office/drawing/2010/main" val="0"/>
              </a:ext>
            </a:extLst>
          </a:blip>
          <a:srcRect l="23810" t="5387" r="23954" b="4570"/>
          <a:stretch/>
        </p:blipFill>
        <p:spPr>
          <a:xfrm>
            <a:off x="418102" y="387866"/>
            <a:ext cx="1047841" cy="1016000"/>
          </a:xfrm>
          <a:prstGeom prst="rect">
            <a:avLst/>
          </a:prstGeom>
        </p:spPr>
      </p:pic>
      <p:sp>
        <p:nvSpPr>
          <p:cNvPr id="6" name="テキスト ボックス 5"/>
          <p:cNvSpPr txBox="1"/>
          <p:nvPr/>
        </p:nvSpPr>
        <p:spPr>
          <a:xfrm>
            <a:off x="514498" y="5704765"/>
            <a:ext cx="11577418" cy="523220"/>
          </a:xfrm>
          <a:prstGeom prst="rect">
            <a:avLst/>
          </a:prstGeom>
          <a:noFill/>
        </p:spPr>
        <p:txBody>
          <a:bodyPr wrap="square" rtlCol="0">
            <a:spAutoFit/>
          </a:bodyPr>
          <a:lstStyle/>
          <a:p>
            <a:r>
              <a:rPr lang="ja-JP" altLang="en-US" sz="2800" dirty="0"/>
              <a:t>人は自分と同様の好みや考え方を持っている人間に対して好意を抱くから</a:t>
            </a:r>
            <a:endParaRPr kumimoji="1" lang="ja-JP" altLang="en-US" sz="2800" u="sng" dirty="0"/>
          </a:p>
        </p:txBody>
      </p:sp>
      <p:sp>
        <p:nvSpPr>
          <p:cNvPr id="7" name="テキスト ボックス 6"/>
          <p:cNvSpPr txBox="1"/>
          <p:nvPr/>
        </p:nvSpPr>
        <p:spPr>
          <a:xfrm>
            <a:off x="3780430" y="4080555"/>
            <a:ext cx="5622878" cy="523220"/>
          </a:xfrm>
          <a:prstGeom prst="rect">
            <a:avLst/>
          </a:prstGeom>
          <a:noFill/>
        </p:spPr>
        <p:txBody>
          <a:bodyPr wrap="square" rtlCol="0">
            <a:spAutoFit/>
          </a:bodyPr>
          <a:lstStyle/>
          <a:p>
            <a:r>
              <a:rPr lang="ja-JP" altLang="en-US" sz="2800" u="sng" dirty="0"/>
              <a:t>なぜ類似性が重要なのか？</a:t>
            </a:r>
            <a:endParaRPr kumimoji="1" lang="ja-JP" altLang="en-US" sz="2800" u="sng" dirty="0"/>
          </a:p>
        </p:txBody>
      </p:sp>
      <p:pic>
        <p:nvPicPr>
          <p:cNvPr id="8" name="図 7"/>
          <p:cNvPicPr>
            <a:picLocks noChangeAspect="1"/>
          </p:cNvPicPr>
          <p:nvPr/>
        </p:nvPicPr>
        <p:blipFill>
          <a:blip r:embed="rId3"/>
          <a:stretch>
            <a:fillRect/>
          </a:stretch>
        </p:blipFill>
        <p:spPr>
          <a:xfrm>
            <a:off x="5621153" y="4714602"/>
            <a:ext cx="670321" cy="968458"/>
          </a:xfrm>
          <a:prstGeom prst="rect">
            <a:avLst/>
          </a:prstGeom>
        </p:spPr>
      </p:pic>
    </p:spTree>
    <p:extLst>
      <p:ext uri="{BB962C8B-B14F-4D97-AF65-F5344CB8AC3E}">
        <p14:creationId xmlns:p14="http://schemas.microsoft.com/office/powerpoint/2010/main" val="5338271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3">
            <a:extLst>
              <a:ext uri="{28A0092B-C50C-407E-A947-70E740481C1C}">
                <a14:useLocalDpi xmlns:a14="http://schemas.microsoft.com/office/drawing/2010/main" val="0"/>
              </a:ext>
            </a:extLst>
          </a:blip>
          <a:srcRect t="28432" r="5610" b="6924"/>
          <a:stretch/>
        </p:blipFill>
        <p:spPr>
          <a:xfrm>
            <a:off x="1053246" y="1291473"/>
            <a:ext cx="9539154" cy="3705938"/>
          </a:xfrm>
          <a:prstGeom prst="rect">
            <a:avLst/>
          </a:prstGeom>
        </p:spPr>
      </p:pic>
      <p:sp>
        <p:nvSpPr>
          <p:cNvPr id="4" name="スライド番号プレースホルダー 3"/>
          <p:cNvSpPr>
            <a:spLocks noGrp="1"/>
          </p:cNvSpPr>
          <p:nvPr>
            <p:ph type="sldNum" sz="quarter" idx="12"/>
          </p:nvPr>
        </p:nvSpPr>
        <p:spPr>
          <a:xfrm>
            <a:off x="8924499" y="6181722"/>
            <a:ext cx="2743200" cy="365125"/>
          </a:xfrm>
        </p:spPr>
        <p:txBody>
          <a:bodyPr/>
          <a:lstStyle/>
          <a:p>
            <a:fld id="{177EEC88-D145-4D66-AE89-DCB36A6475F9}" type="slidenum">
              <a:rPr kumimoji="1" lang="ja-JP" altLang="en-US" smtClean="0"/>
              <a:t>21</a:t>
            </a:fld>
            <a:endParaRPr kumimoji="1" lang="ja-JP" altLang="en-US" dirty="0"/>
          </a:p>
        </p:txBody>
      </p:sp>
      <p:sp>
        <p:nvSpPr>
          <p:cNvPr id="5" name="テキスト ボックス 4"/>
          <p:cNvSpPr txBox="1"/>
          <p:nvPr/>
        </p:nvSpPr>
        <p:spPr>
          <a:xfrm>
            <a:off x="2168417" y="0"/>
            <a:ext cx="12327147" cy="1200329"/>
          </a:xfrm>
          <a:prstGeom prst="rect">
            <a:avLst/>
          </a:prstGeom>
          <a:noFill/>
        </p:spPr>
        <p:txBody>
          <a:bodyPr wrap="square" rtlCol="0">
            <a:spAutoFit/>
          </a:bodyPr>
          <a:lstStyle/>
          <a:p>
            <a:r>
              <a:rPr kumimoji="1" lang="ja-JP" altLang="en-US" sz="2400" dirty="0"/>
              <a:t>　　　　　　　　　　　　　　　　　　　　　　　　　</a:t>
            </a:r>
            <a:endParaRPr kumimoji="1" lang="en-US" altLang="ja-JP" sz="2400" dirty="0"/>
          </a:p>
          <a:p>
            <a:r>
              <a:rPr lang="ja-JP" altLang="en-US" sz="2400" dirty="0"/>
              <a:t> </a:t>
            </a:r>
            <a:r>
              <a:rPr kumimoji="1" lang="en-US" altLang="ja-JP" sz="2400" dirty="0"/>
              <a:t>Instagram</a:t>
            </a:r>
            <a:r>
              <a:rPr kumimoji="1" lang="ja-JP" altLang="en-US" sz="2400" dirty="0"/>
              <a:t>で投稿されている商品を購入したことや</a:t>
            </a:r>
            <a:r>
              <a:rPr lang="ja-JP" altLang="en-US" sz="2400" dirty="0"/>
              <a:t>、</a:t>
            </a:r>
            <a:endParaRPr lang="en-US" altLang="ja-JP" sz="2400" dirty="0"/>
          </a:p>
          <a:p>
            <a:r>
              <a:rPr lang="ja-JP" altLang="en-US" sz="2400" dirty="0"/>
              <a:t>その</a:t>
            </a:r>
            <a:r>
              <a:rPr kumimoji="1" lang="ja-JP" altLang="en-US" sz="2400" dirty="0"/>
              <a:t>お店に</a:t>
            </a:r>
            <a:r>
              <a:rPr lang="ja-JP" altLang="en-US" sz="2400" dirty="0"/>
              <a:t>足を運んだことはありますか　（単一回答</a:t>
            </a:r>
            <a:r>
              <a:rPr lang="en-US" altLang="ja-JP" sz="2400" dirty="0"/>
              <a:t>/N=650</a:t>
            </a:r>
            <a:r>
              <a:rPr lang="ja-JP" altLang="en-US" sz="2400" dirty="0"/>
              <a:t>人）</a:t>
            </a:r>
            <a:endParaRPr kumimoji="1" lang="ja-JP" altLang="en-US" sz="2400" dirty="0"/>
          </a:p>
        </p:txBody>
      </p:sp>
      <p:pic>
        <p:nvPicPr>
          <p:cNvPr id="6" name="図 5"/>
          <p:cNvPicPr>
            <a:picLocks noChangeAspect="1"/>
          </p:cNvPicPr>
          <p:nvPr/>
        </p:nvPicPr>
        <p:blipFill rotWithShape="1">
          <a:blip r:embed="rId4" cstate="print">
            <a:extLst>
              <a:ext uri="{28A0092B-C50C-407E-A947-70E740481C1C}">
                <a14:useLocalDpi xmlns:a14="http://schemas.microsoft.com/office/drawing/2010/main" val="0"/>
              </a:ext>
            </a:extLst>
          </a:blip>
          <a:srcRect l="24200" t="5008" r="24200" b="4396"/>
          <a:stretch/>
        </p:blipFill>
        <p:spPr>
          <a:xfrm>
            <a:off x="297082" y="296784"/>
            <a:ext cx="834477" cy="824125"/>
          </a:xfrm>
          <a:prstGeom prst="rect">
            <a:avLst/>
          </a:prstGeom>
        </p:spPr>
      </p:pic>
      <p:sp>
        <p:nvSpPr>
          <p:cNvPr id="3" name="テキスト ボックス 2"/>
          <p:cNvSpPr txBox="1"/>
          <p:nvPr/>
        </p:nvSpPr>
        <p:spPr>
          <a:xfrm>
            <a:off x="1501254" y="6085182"/>
            <a:ext cx="9747578" cy="461665"/>
          </a:xfrm>
          <a:prstGeom prst="rect">
            <a:avLst/>
          </a:prstGeom>
          <a:noFill/>
        </p:spPr>
        <p:txBody>
          <a:bodyPr wrap="square" rtlCol="0">
            <a:spAutoFit/>
          </a:bodyPr>
          <a:lstStyle/>
          <a:p>
            <a:r>
              <a:rPr lang="ja-JP" altLang="en-US" sz="2400" u="sng" dirty="0"/>
              <a:t>ほとんど</a:t>
            </a:r>
            <a:r>
              <a:rPr kumimoji="1" lang="ja-JP" altLang="en-US" sz="2400" u="sng" dirty="0"/>
              <a:t>の人が</a:t>
            </a:r>
            <a:r>
              <a:rPr kumimoji="1" lang="en-US" altLang="ja-JP" sz="2400" u="sng" dirty="0"/>
              <a:t>Instagram</a:t>
            </a:r>
            <a:r>
              <a:rPr kumimoji="1" lang="ja-JP" altLang="en-US" sz="2400" u="sng" dirty="0"/>
              <a:t>の投稿を参考に</a:t>
            </a:r>
            <a:r>
              <a:rPr lang="ja-JP" altLang="en-US" sz="2400" u="sng" dirty="0"/>
              <a:t>購入を検討したこと</a:t>
            </a:r>
            <a:r>
              <a:rPr kumimoji="1" lang="ja-JP" altLang="en-US" sz="2400" u="sng" dirty="0"/>
              <a:t>があった</a:t>
            </a:r>
          </a:p>
        </p:txBody>
      </p:sp>
      <p:sp>
        <p:nvSpPr>
          <p:cNvPr id="7" name="テキスト ボックス 6"/>
          <p:cNvSpPr txBox="1"/>
          <p:nvPr/>
        </p:nvSpPr>
        <p:spPr>
          <a:xfrm>
            <a:off x="297082" y="4949877"/>
            <a:ext cx="7765144" cy="615553"/>
          </a:xfrm>
          <a:prstGeom prst="rect">
            <a:avLst/>
          </a:prstGeom>
          <a:noFill/>
        </p:spPr>
        <p:txBody>
          <a:bodyPr wrap="square" rtlCol="0">
            <a:spAutoFit/>
          </a:bodyPr>
          <a:lstStyle/>
          <a:p>
            <a:r>
              <a:rPr lang="en-US" altLang="ja-JP" dirty="0"/>
              <a:t>https://www.cyberbuzz.co.jp/2016/05/650instagram-instagram7.html</a:t>
            </a:r>
          </a:p>
          <a:p>
            <a:r>
              <a:rPr lang="ja-JP" altLang="en-US" sz="1600" dirty="0"/>
              <a:t>女性</a:t>
            </a:r>
            <a:r>
              <a:rPr lang="en-US" altLang="ja-JP" sz="1600" dirty="0"/>
              <a:t>650</a:t>
            </a:r>
            <a:r>
              <a:rPr lang="ja-JP" altLang="en-US" sz="1600" dirty="0"/>
              <a:t>人の</a:t>
            </a:r>
            <a:r>
              <a:rPr lang="en-US" altLang="ja-JP" sz="1600" dirty="0"/>
              <a:t>Instagram</a:t>
            </a:r>
            <a:r>
              <a:rPr lang="ja-JP" altLang="en-US" sz="1600" dirty="0"/>
              <a:t>ユーザーに向けて、「商品投稿に関する購買行動」について調査</a:t>
            </a:r>
            <a:endParaRPr kumimoji="1" lang="ja-JP" altLang="en-US" sz="1600" dirty="0"/>
          </a:p>
        </p:txBody>
      </p:sp>
    </p:spTree>
    <p:extLst>
      <p:ext uri="{BB962C8B-B14F-4D97-AF65-F5344CB8AC3E}">
        <p14:creationId xmlns:p14="http://schemas.microsoft.com/office/powerpoint/2010/main" val="36510632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907C92C-AC45-405D-B19C-A99A5FE26F70}" type="slidenum">
              <a:rPr kumimoji="1" lang="ja-JP" altLang="en-US" smtClean="0"/>
              <a:t>22</a:t>
            </a:fld>
            <a:endParaRPr kumimoji="1" lang="ja-JP" altLang="en-US"/>
          </a:p>
        </p:txBody>
      </p:sp>
      <p:pic>
        <p:nvPicPr>
          <p:cNvPr id="3" name="図 2"/>
          <p:cNvPicPr>
            <a:picLocks noChangeAspect="1"/>
          </p:cNvPicPr>
          <p:nvPr/>
        </p:nvPicPr>
        <p:blipFill>
          <a:blip r:embed="rId2"/>
          <a:stretch>
            <a:fillRect/>
          </a:stretch>
        </p:blipFill>
        <p:spPr>
          <a:xfrm>
            <a:off x="267514" y="1765324"/>
            <a:ext cx="11524583" cy="4522784"/>
          </a:xfrm>
          <a:prstGeom prst="rect">
            <a:avLst/>
          </a:prstGeom>
        </p:spPr>
      </p:pic>
      <p:sp>
        <p:nvSpPr>
          <p:cNvPr id="4" name="円/楕円 3"/>
          <p:cNvSpPr/>
          <p:nvPr/>
        </p:nvSpPr>
        <p:spPr>
          <a:xfrm>
            <a:off x="5019871" y="3916908"/>
            <a:ext cx="2019868" cy="49131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1605886" y="661436"/>
            <a:ext cx="9981063" cy="523220"/>
          </a:xfrm>
          <a:prstGeom prst="rect">
            <a:avLst/>
          </a:prstGeom>
        </p:spPr>
        <p:txBody>
          <a:bodyPr wrap="square">
            <a:spAutoFit/>
          </a:bodyPr>
          <a:lstStyle/>
          <a:p>
            <a:r>
              <a:rPr lang="en-US" altLang="ja-JP" sz="2800" dirty="0"/>
              <a:t>SNS</a:t>
            </a:r>
            <a:r>
              <a:rPr lang="ja-JP" altLang="en-US" sz="2800" dirty="0"/>
              <a:t>でどのような投稿を見たとき、その商品を欲しいと思いますか</a:t>
            </a:r>
          </a:p>
        </p:txBody>
      </p:sp>
      <p:pic>
        <p:nvPicPr>
          <p:cNvPr id="6" name="図 5"/>
          <p:cNvPicPr>
            <a:picLocks noChangeAspect="1"/>
          </p:cNvPicPr>
          <p:nvPr/>
        </p:nvPicPr>
        <p:blipFill rotWithShape="1">
          <a:blip r:embed="rId3" cstate="print">
            <a:extLst>
              <a:ext uri="{28A0092B-C50C-407E-A947-70E740481C1C}">
                <a14:useLocalDpi xmlns:a14="http://schemas.microsoft.com/office/drawing/2010/main" val="0"/>
              </a:ext>
            </a:extLst>
          </a:blip>
          <a:srcRect l="15884" t="5174" r="15635" b="6070"/>
          <a:stretch/>
        </p:blipFill>
        <p:spPr>
          <a:xfrm>
            <a:off x="304868" y="324847"/>
            <a:ext cx="877160" cy="859809"/>
          </a:xfrm>
          <a:prstGeom prst="rect">
            <a:avLst/>
          </a:prstGeom>
        </p:spPr>
      </p:pic>
    </p:spTree>
    <p:extLst>
      <p:ext uri="{BB962C8B-B14F-4D97-AF65-F5344CB8AC3E}">
        <p14:creationId xmlns:p14="http://schemas.microsoft.com/office/powerpoint/2010/main" val="36977523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907C92C-AC45-405D-B19C-A99A5FE26F70}" type="slidenum">
              <a:rPr kumimoji="1" lang="ja-JP" altLang="en-US" smtClean="0"/>
              <a:t>23</a:t>
            </a:fld>
            <a:endParaRPr kumimoji="1" lang="ja-JP" altLang="en-US"/>
          </a:p>
        </p:txBody>
      </p:sp>
      <p:pic>
        <p:nvPicPr>
          <p:cNvPr id="4" name="図 3"/>
          <p:cNvPicPr>
            <a:picLocks noChangeAspect="1"/>
          </p:cNvPicPr>
          <p:nvPr/>
        </p:nvPicPr>
        <p:blipFill>
          <a:blip r:embed="rId2"/>
          <a:stretch>
            <a:fillRect/>
          </a:stretch>
        </p:blipFill>
        <p:spPr>
          <a:xfrm>
            <a:off x="260226" y="219692"/>
            <a:ext cx="835224" cy="823031"/>
          </a:xfrm>
          <a:prstGeom prst="rect">
            <a:avLst/>
          </a:prstGeom>
        </p:spPr>
      </p:pic>
      <p:sp>
        <p:nvSpPr>
          <p:cNvPr id="5" name="テキスト ボックス 4"/>
          <p:cNvSpPr txBox="1"/>
          <p:nvPr/>
        </p:nvSpPr>
        <p:spPr>
          <a:xfrm>
            <a:off x="750628" y="1488097"/>
            <a:ext cx="10920700" cy="1754326"/>
          </a:xfrm>
          <a:prstGeom prst="rect">
            <a:avLst/>
          </a:prstGeom>
          <a:noFill/>
        </p:spPr>
        <p:txBody>
          <a:bodyPr wrap="square" rtlCol="0">
            <a:spAutoFit/>
          </a:bodyPr>
          <a:lstStyle/>
          <a:p>
            <a:pPr>
              <a:lnSpc>
                <a:spcPct val="150000"/>
              </a:lnSpc>
            </a:pPr>
            <a:r>
              <a:rPr kumimoji="1" lang="ja-JP" altLang="en-US" sz="2400" dirty="0"/>
              <a:t>類似性の欲求には自己の態度の妥当性を保証することについてのイフェクタンス動機が存在する。ある者の態度が他者と類似しているとその者の態度に妥当性付与が行われることになるため、人は態度の類似した他者に魅力を感じるのである</a:t>
            </a:r>
          </a:p>
        </p:txBody>
      </p:sp>
      <p:sp>
        <p:nvSpPr>
          <p:cNvPr id="6" name="テキスト ボックス 5"/>
          <p:cNvSpPr txBox="1"/>
          <p:nvPr/>
        </p:nvSpPr>
        <p:spPr>
          <a:xfrm>
            <a:off x="928047" y="4178574"/>
            <a:ext cx="7478973" cy="1200329"/>
          </a:xfrm>
          <a:prstGeom prst="rect">
            <a:avLst/>
          </a:prstGeom>
          <a:noFill/>
        </p:spPr>
        <p:txBody>
          <a:bodyPr wrap="square" rtlCol="0">
            <a:spAutoFit/>
          </a:bodyPr>
          <a:lstStyle/>
          <a:p>
            <a:r>
              <a:rPr kumimoji="1" lang="ja-JP" altLang="en-US" sz="2400" u="sng" dirty="0"/>
              <a:t>イフェクタンス動機とは？</a:t>
            </a:r>
            <a:endParaRPr kumimoji="1" lang="en-US" altLang="ja-JP" sz="2400" u="sng" dirty="0"/>
          </a:p>
          <a:p>
            <a:r>
              <a:rPr lang="ja-JP" altLang="en-US" sz="2400" dirty="0"/>
              <a:t>環境内の事象を論理的に正しく解釈したいという動機</a:t>
            </a:r>
            <a:endParaRPr kumimoji="1" lang="en-US" altLang="ja-JP" sz="2400" dirty="0"/>
          </a:p>
          <a:p>
            <a:endParaRPr kumimoji="1" lang="ja-JP" altLang="en-US" sz="2400" dirty="0"/>
          </a:p>
        </p:txBody>
      </p:sp>
      <p:sp>
        <p:nvSpPr>
          <p:cNvPr id="7" name="テキスト ボックス 6"/>
          <p:cNvSpPr txBox="1"/>
          <p:nvPr/>
        </p:nvSpPr>
        <p:spPr>
          <a:xfrm>
            <a:off x="1692322" y="6356350"/>
            <a:ext cx="8748216" cy="338554"/>
          </a:xfrm>
          <a:prstGeom prst="rect">
            <a:avLst/>
          </a:prstGeom>
          <a:noFill/>
        </p:spPr>
        <p:txBody>
          <a:bodyPr wrap="square" rtlCol="0">
            <a:spAutoFit/>
          </a:bodyPr>
          <a:lstStyle/>
          <a:p>
            <a:r>
              <a:rPr lang="ja-JP" altLang="en-US" sz="1600" dirty="0"/>
              <a:t>出典：</a:t>
            </a:r>
            <a:r>
              <a:rPr kumimoji="1" lang="ja-JP" altLang="en-US" sz="1600" dirty="0"/>
              <a:t>会社的絆の強さ：そして絆の強い相手との価値観のずれの関係について「坪井　優実」</a:t>
            </a:r>
          </a:p>
        </p:txBody>
      </p:sp>
    </p:spTree>
    <p:extLst>
      <p:ext uri="{BB962C8B-B14F-4D97-AF65-F5344CB8AC3E}">
        <p14:creationId xmlns:p14="http://schemas.microsoft.com/office/powerpoint/2010/main" val="7924547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22126" y="879376"/>
            <a:ext cx="2647666" cy="1325563"/>
          </a:xfrm>
        </p:spPr>
        <p:txBody>
          <a:bodyPr>
            <a:normAutofit/>
          </a:bodyPr>
          <a:lstStyle/>
          <a:p>
            <a:r>
              <a:rPr kumimoji="1" lang="ja-JP" altLang="en-US" dirty="0"/>
              <a:t>仮説（案）</a:t>
            </a:r>
          </a:p>
        </p:txBody>
      </p:sp>
      <p:pic>
        <p:nvPicPr>
          <p:cNvPr id="4" name="コンテンツ プレースホルダー 3"/>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23732" t="3743" r="24108" b="4863"/>
          <a:stretch/>
        </p:blipFill>
        <p:spPr>
          <a:xfrm>
            <a:off x="451757" y="477980"/>
            <a:ext cx="1101102" cy="1085259"/>
          </a:xfrm>
        </p:spPr>
      </p:pic>
      <p:sp>
        <p:nvSpPr>
          <p:cNvPr id="5" name="テキスト ボックス 4"/>
          <p:cNvSpPr txBox="1"/>
          <p:nvPr/>
        </p:nvSpPr>
        <p:spPr>
          <a:xfrm>
            <a:off x="665755" y="3169265"/>
            <a:ext cx="11172381" cy="954107"/>
          </a:xfrm>
          <a:prstGeom prst="rect">
            <a:avLst/>
          </a:prstGeom>
          <a:noFill/>
        </p:spPr>
        <p:txBody>
          <a:bodyPr wrap="square" rtlCol="0">
            <a:spAutoFit/>
          </a:bodyPr>
          <a:lstStyle/>
          <a:p>
            <a:r>
              <a:rPr lang="ja-JP" altLang="en-US" sz="2800" dirty="0"/>
              <a:t>インスタグラムでは、他の口コミサイトに比べて、自分と投稿者との類似性を重視して商品を選択する傾向にある</a:t>
            </a:r>
            <a:endParaRPr lang="en-US" altLang="ja-JP" sz="2800" dirty="0"/>
          </a:p>
        </p:txBody>
      </p:sp>
      <p:sp>
        <p:nvSpPr>
          <p:cNvPr id="3" name="スライド番号プレースホルダー 2"/>
          <p:cNvSpPr>
            <a:spLocks noGrp="1"/>
          </p:cNvSpPr>
          <p:nvPr>
            <p:ph type="sldNum" sz="quarter" idx="12"/>
          </p:nvPr>
        </p:nvSpPr>
        <p:spPr/>
        <p:txBody>
          <a:bodyPr/>
          <a:lstStyle/>
          <a:p>
            <a:fld id="{A907C92C-AC45-405D-B19C-A99A5FE26F70}" type="slidenum">
              <a:rPr kumimoji="1" lang="ja-JP" altLang="en-US" smtClean="0"/>
              <a:t>24</a:t>
            </a:fld>
            <a:endParaRPr kumimoji="1" lang="ja-JP" altLang="en-US"/>
          </a:p>
        </p:txBody>
      </p:sp>
    </p:spTree>
    <p:extLst>
      <p:ext uri="{BB962C8B-B14F-4D97-AF65-F5344CB8AC3E}">
        <p14:creationId xmlns:p14="http://schemas.microsoft.com/office/powerpoint/2010/main" val="29690551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0918209" y="375009"/>
            <a:ext cx="557679" cy="1268822"/>
          </a:xfrm>
          <a:prstGeom prst="rect">
            <a:avLst/>
          </a:prstGeom>
          <a:ln>
            <a:solidFill>
              <a:schemeClr val="bg1"/>
            </a:solidFill>
          </a:ln>
          <a:effectLst>
            <a:softEdge rad="63500"/>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4000" b="1"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6" name="タイトル 5"/>
          <p:cNvSpPr>
            <a:spLocks noGrp="1"/>
          </p:cNvSpPr>
          <p:nvPr>
            <p:ph type="title"/>
          </p:nvPr>
        </p:nvSpPr>
        <p:spPr>
          <a:xfrm>
            <a:off x="4720705" y="174409"/>
            <a:ext cx="3279095" cy="1325563"/>
          </a:xfrm>
        </p:spPr>
        <p:txBody>
          <a:bodyPr>
            <a:normAutofit/>
          </a:bodyPr>
          <a:lstStyle/>
          <a:p>
            <a:r>
              <a:rPr kumimoji="1" lang="ja-JP" altLang="en-US" sz="3600" dirty="0"/>
              <a:t>参考文献と</a:t>
            </a:r>
            <a:r>
              <a:rPr kumimoji="1" lang="en-US" altLang="ja-JP" sz="3600" dirty="0"/>
              <a:t>URL</a:t>
            </a:r>
            <a:endParaRPr kumimoji="1" lang="ja-JP" altLang="en-US" sz="3600" dirty="0"/>
          </a:p>
        </p:txBody>
      </p:sp>
      <p:sp>
        <p:nvSpPr>
          <p:cNvPr id="7" name="コンテンツ プレースホルダー 6"/>
          <p:cNvSpPr>
            <a:spLocks noGrp="1"/>
          </p:cNvSpPr>
          <p:nvPr>
            <p:ph idx="1"/>
          </p:nvPr>
        </p:nvSpPr>
        <p:spPr>
          <a:xfrm>
            <a:off x="185229" y="1643831"/>
            <a:ext cx="11861042" cy="4986733"/>
          </a:xfrm>
        </p:spPr>
        <p:txBody>
          <a:bodyPr>
            <a:noAutofit/>
          </a:bodyPr>
          <a:lstStyle/>
          <a:p>
            <a:r>
              <a:rPr lang="ja-JP" altLang="en-US" sz="1500" b="1" dirty="0"/>
              <a:t>「インターネット上の情報探索：消費者によって発信された体験・評価情報の探索プロセス」</a:t>
            </a:r>
            <a:r>
              <a:rPr lang="en-US" altLang="ja-JP" sz="1500" b="1" dirty="0"/>
              <a:t>, 『</a:t>
            </a:r>
            <a:r>
              <a:rPr lang="ja-JP" altLang="en-US" sz="1500" b="1" dirty="0"/>
              <a:t>消費者行動研究</a:t>
            </a:r>
            <a:r>
              <a:rPr lang="en-US" altLang="ja-JP" sz="1500" b="1" dirty="0"/>
              <a:t>』, 13(1), 1-28, 2006</a:t>
            </a:r>
            <a:r>
              <a:rPr lang="ja-JP" altLang="en-US" sz="1500" b="1" dirty="0"/>
              <a:t>年</a:t>
            </a:r>
            <a:r>
              <a:rPr lang="en-US" altLang="ja-JP" sz="1500" b="1" dirty="0"/>
              <a:t>.</a:t>
            </a:r>
            <a:r>
              <a:rPr lang="ja-JP" altLang="en-US" sz="1500" b="1" dirty="0"/>
              <a:t>　渋谷覚</a:t>
            </a:r>
            <a:endParaRPr lang="en-US" altLang="ja-JP" sz="1500" b="1" dirty="0"/>
          </a:p>
          <a:p>
            <a:r>
              <a:rPr lang="ja-JP" altLang="en-US" sz="1500" b="1" dirty="0"/>
              <a:t>「</a:t>
            </a:r>
            <a:r>
              <a:rPr lang="en-US" altLang="ja-JP" sz="1600" b="1" dirty="0"/>
              <a:t>Instagram</a:t>
            </a:r>
            <a:r>
              <a:rPr lang="ja-JP" altLang="en-US" sz="1500" b="1" dirty="0"/>
              <a:t>マーケティング </a:t>
            </a:r>
            <a:r>
              <a:rPr lang="en-US" altLang="ja-JP" sz="1500" b="1" dirty="0"/>
              <a:t>: </a:t>
            </a:r>
            <a:r>
              <a:rPr lang="ja-JP" altLang="en-US" sz="1500" b="1" dirty="0"/>
              <a:t>写真</a:t>
            </a:r>
            <a:r>
              <a:rPr lang="en-US" altLang="ja-JP" sz="1500" b="1" dirty="0"/>
              <a:t>1</a:t>
            </a:r>
            <a:r>
              <a:rPr lang="ja-JP" altLang="en-US" sz="1500" b="1" dirty="0"/>
              <a:t>枚で「欲しい」を引き出す技術」</a:t>
            </a:r>
            <a:r>
              <a:rPr lang="en-US" altLang="ja-JP" sz="1500" b="1" dirty="0"/>
              <a:t>『</a:t>
            </a:r>
            <a:r>
              <a:rPr lang="ja-JP" altLang="en-US" sz="1500" b="1" dirty="0"/>
              <a:t>株式会社オプト</a:t>
            </a:r>
            <a:r>
              <a:rPr lang="en-US" altLang="ja-JP" sz="1500" b="1" dirty="0"/>
              <a:t>/</a:t>
            </a:r>
            <a:r>
              <a:rPr lang="ja-JP" altLang="en-US" sz="1500" b="1" dirty="0"/>
              <a:t>山田智恵、小川由衣、石井リナ＆できるシリーズ編集部</a:t>
            </a:r>
            <a:r>
              <a:rPr lang="en-US" altLang="ja-JP" sz="1500" b="1" dirty="0"/>
              <a:t>』</a:t>
            </a:r>
          </a:p>
          <a:p>
            <a:r>
              <a:rPr lang="ja-JP" altLang="en-US" sz="1500" b="1" dirty="0"/>
              <a:t>「いちばんやさしい</a:t>
            </a:r>
            <a:r>
              <a:rPr lang="en-US" altLang="ja-JP" sz="1500" b="1" dirty="0"/>
              <a:t>Instagram</a:t>
            </a:r>
            <a:r>
              <a:rPr lang="ja-JP" altLang="en-US" sz="1500" b="1" dirty="0"/>
              <a:t>マーケティングの教科書 </a:t>
            </a:r>
            <a:r>
              <a:rPr lang="en-US" altLang="ja-JP" sz="1500" b="1" dirty="0"/>
              <a:t>: </a:t>
            </a:r>
            <a:r>
              <a:rPr lang="ja-JP" altLang="en-US" sz="1500" b="1" dirty="0"/>
              <a:t>アカウント運用からキャンペーンまでひとりでも成果が出せる」</a:t>
            </a:r>
            <a:r>
              <a:rPr lang="en-US" altLang="ja-JP" sz="1500" b="1" dirty="0"/>
              <a:t>『</a:t>
            </a:r>
            <a:r>
              <a:rPr lang="ja-JP" altLang="en-US" sz="1500" b="1" dirty="0"/>
              <a:t>アライドアーキテクツ株式会社・藤田和重、金濱壮史</a:t>
            </a:r>
            <a:r>
              <a:rPr lang="en-US" altLang="ja-JP" sz="1500" b="1" dirty="0"/>
              <a:t>』</a:t>
            </a:r>
          </a:p>
          <a:p>
            <a:r>
              <a:rPr lang="en-US" altLang="ja-JP" sz="1500" b="1" dirty="0"/>
              <a:t>SNS × </a:t>
            </a:r>
            <a:r>
              <a:rPr lang="ja-JP" altLang="en-US" sz="1500" b="1" dirty="0"/>
              <a:t>動画マーケティングの現在 　</a:t>
            </a:r>
            <a:r>
              <a:rPr lang="en-US" altLang="ja-JP" sz="1500" b="1" dirty="0"/>
              <a:t>https://book.mynavi.jp/wdonline/detail_summary/id=64405</a:t>
            </a:r>
            <a:r>
              <a:rPr lang="ja-JP" altLang="en-US" sz="1500" b="1" dirty="0"/>
              <a:t>　</a:t>
            </a:r>
            <a:endParaRPr lang="en-US" altLang="ja-JP" sz="1500" b="1" dirty="0"/>
          </a:p>
          <a:p>
            <a:r>
              <a:rPr lang="en-US" altLang="ja-JP" sz="1500" b="1" dirty="0"/>
              <a:t>12</a:t>
            </a:r>
            <a:r>
              <a:rPr lang="ja-JP" altLang="en-US" sz="1500" b="1" dirty="0"/>
              <a:t>のメジャーな</a:t>
            </a:r>
            <a:r>
              <a:rPr lang="en-US" altLang="ja-JP" sz="1500" b="1" dirty="0"/>
              <a:t>S『</a:t>
            </a:r>
            <a:r>
              <a:rPr lang="ja-JP" altLang="en-US" sz="1500" b="1" dirty="0"/>
              <a:t>効果が上がる！現場で役立つ実践的</a:t>
            </a:r>
            <a:r>
              <a:rPr lang="en-US" altLang="ja-JP" sz="1500" b="1" dirty="0"/>
              <a:t>Instagram</a:t>
            </a:r>
            <a:r>
              <a:rPr lang="ja-JP" altLang="en-US" sz="1500" b="1" dirty="0"/>
              <a:t>マーケティング</a:t>
            </a:r>
            <a:r>
              <a:rPr lang="en-US" altLang="ja-JP" sz="1500" b="1" dirty="0"/>
              <a:t>』</a:t>
            </a:r>
            <a:r>
              <a:rPr lang="ja-JP" altLang="en-US" sz="1500" b="1" dirty="0"/>
              <a:t>株式会社グローバルリンクジャパン　清水将乏</a:t>
            </a:r>
            <a:endParaRPr lang="en-US" altLang="ja-JP" sz="1500" b="1" dirty="0"/>
          </a:p>
          <a:p>
            <a:r>
              <a:rPr lang="en-US" altLang="ja-JP" sz="1500" b="1" dirty="0"/>
              <a:t>NS</a:t>
            </a:r>
            <a:r>
              <a:rPr lang="ja-JP" altLang="en-US" sz="1500" b="1" dirty="0"/>
              <a:t>のアクティブ率を比較してみた＋</a:t>
            </a:r>
            <a:r>
              <a:rPr lang="en-US" altLang="ja-JP" sz="1500" b="1" dirty="0"/>
              <a:t>MixChannel【2015</a:t>
            </a:r>
            <a:r>
              <a:rPr lang="ja-JP" altLang="en-US" sz="1500" b="1" dirty="0"/>
              <a:t>年</a:t>
            </a:r>
            <a:r>
              <a:rPr lang="en-US" altLang="ja-JP" sz="1500" b="1" dirty="0"/>
              <a:t>6</a:t>
            </a:r>
            <a:r>
              <a:rPr lang="ja-JP" altLang="en-US" sz="1500" b="1" dirty="0"/>
              <a:t>月版</a:t>
            </a:r>
            <a:r>
              <a:rPr lang="en-US" altLang="ja-JP" sz="1500" b="1" dirty="0"/>
              <a:t>】</a:t>
            </a:r>
            <a:r>
              <a:rPr lang="ja-JP" altLang="en-US" sz="1500" b="1" dirty="0"/>
              <a:t>　</a:t>
            </a:r>
            <a:r>
              <a:rPr lang="en-US" altLang="ja-JP" sz="1500" b="1" dirty="0"/>
              <a:t> http://lab.appa.pe/2015-08/sns-active-2015.html</a:t>
            </a:r>
            <a:r>
              <a:rPr lang="ja-JP" altLang="en-US" sz="1500" b="1" dirty="0"/>
              <a:t>　</a:t>
            </a:r>
            <a:endParaRPr lang="en-US" altLang="ja-JP" sz="1500" b="1" dirty="0"/>
          </a:p>
          <a:p>
            <a:r>
              <a:rPr lang="en-US" altLang="ja-JP" sz="1500" b="1" dirty="0"/>
              <a:t>Instagram</a:t>
            </a:r>
            <a:r>
              <a:rPr lang="ja-JP" altLang="en-US" sz="1500" b="1" dirty="0"/>
              <a:t>ユーザーの行動調査：ハッシュタグ検索は「購入」を目的として活用される傾向に　</a:t>
            </a:r>
            <a:r>
              <a:rPr lang="en-US" altLang="ja-JP" sz="1500" b="1" dirty="0"/>
              <a:t>https://cyberbuzz.theblog.me/posts/1364806</a:t>
            </a:r>
            <a:r>
              <a:rPr lang="ja-JP" altLang="en-US" sz="1500" b="1" dirty="0"/>
              <a:t>　</a:t>
            </a:r>
            <a:endParaRPr lang="en-US" altLang="ja-JP" sz="1500" b="1" dirty="0"/>
          </a:p>
          <a:p>
            <a:r>
              <a:rPr lang="ja-JP" altLang="en-US" sz="1500" b="1" dirty="0"/>
              <a:t>女性</a:t>
            </a:r>
            <a:r>
              <a:rPr lang="en-US" altLang="ja-JP" sz="1500" b="1" dirty="0"/>
              <a:t>Instagram</a:t>
            </a:r>
            <a:r>
              <a:rPr lang="ja-JP" altLang="en-US" sz="1500" b="1" dirty="0"/>
              <a:t>ユーザーの約</a:t>
            </a:r>
            <a:r>
              <a:rPr lang="en-US" altLang="ja-JP" sz="1500" b="1" dirty="0"/>
              <a:t>6</a:t>
            </a:r>
            <a:r>
              <a:rPr lang="ja-JP" altLang="en-US" sz="1500" b="1" dirty="0"/>
              <a:t>割がハッシュタグ検索を利用、 そのうち約</a:t>
            </a:r>
            <a:r>
              <a:rPr lang="en-US" altLang="ja-JP" sz="1500" b="1" dirty="0"/>
              <a:t>4</a:t>
            </a:r>
            <a:r>
              <a:rPr lang="ja-JP" altLang="en-US" sz="1500" b="1" dirty="0"/>
              <a:t>割が検索からの購買経験あり　　　　　　　　　　　　　　　　　</a:t>
            </a:r>
            <a:r>
              <a:rPr lang="en-US" altLang="ja-JP" sz="1500" b="1" dirty="0"/>
              <a:t>http://www.cyberbuzz.co.jp/2016/09/instagram6-4.html</a:t>
            </a:r>
            <a:r>
              <a:rPr lang="ja-JP" altLang="en-US" sz="1500" b="1" dirty="0"/>
              <a:t>　</a:t>
            </a:r>
            <a:endParaRPr lang="en-US" altLang="ja-JP" sz="1500" b="1" dirty="0"/>
          </a:p>
          <a:p>
            <a:r>
              <a:rPr lang="en-US" altLang="ja-JP" sz="1500" b="1" dirty="0"/>
              <a:t>Instagram</a:t>
            </a:r>
            <a:r>
              <a:rPr lang="ja-JP" altLang="en-US" sz="1500" b="1" dirty="0"/>
              <a:t>の利用状況　</a:t>
            </a:r>
            <a:r>
              <a:rPr lang="en-US" altLang="ja-JP" sz="1500" b="1" dirty="0"/>
              <a:t>http://www.macromill.com/honote/20160726/report.html</a:t>
            </a:r>
            <a:r>
              <a:rPr lang="ja-JP" altLang="en-US" sz="1500" b="1" dirty="0"/>
              <a:t>　</a:t>
            </a:r>
            <a:endParaRPr lang="en-US" altLang="ja-JP" sz="1500" b="1" dirty="0"/>
          </a:p>
          <a:p>
            <a:r>
              <a:rPr lang="ja-JP" altLang="en-US" sz="1500" b="1" dirty="0"/>
              <a:t>「</a:t>
            </a:r>
            <a:r>
              <a:rPr lang="en-US" altLang="ja-JP" sz="1500" b="1" dirty="0"/>
              <a:t>Instagram</a:t>
            </a:r>
            <a:r>
              <a:rPr lang="ja-JP" altLang="en-US" sz="1500" b="1" dirty="0"/>
              <a:t>」アプリの利用者数が</a:t>
            </a:r>
            <a:r>
              <a:rPr lang="en-US" altLang="ja-JP" sz="1500" b="1" dirty="0"/>
              <a:t>2016</a:t>
            </a:r>
            <a:r>
              <a:rPr lang="ja-JP" altLang="en-US" sz="1500" b="1" dirty="0"/>
              <a:t>年</a:t>
            </a:r>
            <a:r>
              <a:rPr lang="en-US" altLang="ja-JP" sz="1500" b="1" dirty="0"/>
              <a:t>4</a:t>
            </a:r>
            <a:r>
              <a:rPr lang="ja-JP" altLang="en-US" sz="1500" b="1" dirty="0"/>
              <a:t>月に</a:t>
            </a:r>
            <a:r>
              <a:rPr lang="en-US" altLang="ja-JP" sz="1500" b="1" dirty="0"/>
              <a:t>1,000</a:t>
            </a:r>
            <a:r>
              <a:rPr lang="ja-JP" altLang="en-US" sz="1500" b="1" dirty="0"/>
              <a:t>万人を突破 ～ニールセン、スマートフォンアプリの利用動向を発表～　</a:t>
            </a:r>
            <a:r>
              <a:rPr lang="en-US" altLang="ja-JP" sz="1500" dirty="0"/>
              <a:t>2016/05/31 </a:t>
            </a:r>
            <a:r>
              <a:rPr lang="ja-JP" altLang="en-US" sz="1500" dirty="0"/>
              <a:t>　</a:t>
            </a:r>
            <a:r>
              <a:rPr lang="en-US" altLang="ja-JP" sz="1500" b="1" dirty="0"/>
              <a:t>http://www.netratings.co.jp/news_release/2016/05/Newsrelease20160531.html</a:t>
            </a:r>
            <a:r>
              <a:rPr lang="ja-JP" altLang="en-US" sz="1500" dirty="0"/>
              <a:t>　</a:t>
            </a:r>
            <a:endParaRPr lang="en-US" altLang="ja-JP" sz="1500" dirty="0"/>
          </a:p>
          <a:p>
            <a:r>
              <a:rPr lang="ja-JP" altLang="en-US" sz="1500" b="1" dirty="0"/>
              <a:t>ハッシュタグマーケティングとは　</a:t>
            </a:r>
            <a:r>
              <a:rPr lang="en-US" altLang="ja-JP" sz="1500" b="1" dirty="0"/>
              <a:t>https://www.pasonatquila.com/blog/social/what-is-hashtag-marketing.html</a:t>
            </a:r>
            <a:r>
              <a:rPr lang="ja-JP" altLang="en-US" sz="1500" b="1" u="sng" dirty="0"/>
              <a:t>　</a:t>
            </a:r>
            <a:endParaRPr lang="en-US" altLang="ja-JP" sz="1500" b="1" u="sng" dirty="0"/>
          </a:p>
          <a:p>
            <a:r>
              <a:rPr lang="ja-JP" altLang="en-US" sz="1500" b="1" dirty="0"/>
              <a:t>企業の</a:t>
            </a:r>
            <a:r>
              <a:rPr lang="en-US" altLang="ja-JP" sz="1500" b="1" dirty="0"/>
              <a:t>Instagram</a:t>
            </a:r>
            <a:r>
              <a:rPr lang="ja-JP" altLang="en-US" sz="1500" b="1" dirty="0"/>
              <a:t>（インスタグラム）開設・運用とは　</a:t>
            </a:r>
            <a:r>
              <a:rPr lang="en-US" altLang="ja-JP" sz="1500" b="1" dirty="0"/>
              <a:t>https://www.sharecoto.co.jp/column/instagram-guide/about</a:t>
            </a:r>
            <a:r>
              <a:rPr lang="ja-JP" altLang="en-US" sz="1500" b="1" dirty="0"/>
              <a:t>　</a:t>
            </a:r>
            <a:endParaRPr lang="en-US" altLang="ja-JP" sz="1500" b="1" dirty="0"/>
          </a:p>
          <a:p>
            <a:r>
              <a:rPr lang="ja-JP" altLang="en-US" sz="1500" b="1" dirty="0"/>
              <a:t>ハッシュタグとは｜３つのメリットと拡散されやすいタグの付け方　</a:t>
            </a:r>
            <a:r>
              <a:rPr lang="en-US" altLang="ja-JP" sz="1500" b="1" dirty="0"/>
              <a:t>http://liskul.com/hashtag-14191</a:t>
            </a:r>
            <a:r>
              <a:rPr lang="ja-JP" altLang="en-US" sz="1500" b="1" dirty="0"/>
              <a:t>　</a:t>
            </a:r>
            <a:endParaRPr lang="en-US" altLang="ja-JP" sz="1500" b="1" dirty="0"/>
          </a:p>
          <a:p>
            <a:endParaRPr lang="ja-JP" altLang="ja-JP" sz="1600" dirty="0"/>
          </a:p>
          <a:p>
            <a:endParaRPr lang="en-US" altLang="ja-JP" sz="1600" dirty="0"/>
          </a:p>
        </p:txBody>
      </p:sp>
      <p:sp>
        <p:nvSpPr>
          <p:cNvPr id="8" name="スライド番号プレースホルダー 7"/>
          <p:cNvSpPr>
            <a:spLocks noGrp="1"/>
          </p:cNvSpPr>
          <p:nvPr>
            <p:ph type="sldNum" sz="quarter" idx="12"/>
          </p:nvPr>
        </p:nvSpPr>
        <p:spPr>
          <a:xfrm>
            <a:off x="8732688" y="6175758"/>
            <a:ext cx="2743200" cy="365125"/>
          </a:xfrm>
        </p:spPr>
        <p:txBody>
          <a:bodyPr/>
          <a:lstStyle/>
          <a:p>
            <a:fld id="{177EEC88-D145-4D66-AE89-DCB36A6475F9}" type="slidenum">
              <a:rPr kumimoji="1" lang="ja-JP" altLang="en-US" smtClean="0"/>
              <a:t>25</a:t>
            </a:fld>
            <a:endParaRPr kumimoji="1" lang="ja-JP" altLang="en-US" dirty="0"/>
          </a:p>
        </p:txBody>
      </p:sp>
      <p:pic>
        <p:nvPicPr>
          <p:cNvPr id="3" name="図 2"/>
          <p:cNvPicPr>
            <a:picLocks noChangeAspect="1"/>
          </p:cNvPicPr>
          <p:nvPr/>
        </p:nvPicPr>
        <p:blipFill rotWithShape="1">
          <a:blip r:embed="rId3" cstate="print">
            <a:extLst>
              <a:ext uri="{28A0092B-C50C-407E-A947-70E740481C1C}">
                <a14:useLocalDpi xmlns:a14="http://schemas.microsoft.com/office/drawing/2010/main" val="0"/>
              </a:ext>
            </a:extLst>
          </a:blip>
          <a:srcRect l="23715" t="5387" r="24374" b="6544"/>
          <a:stretch/>
        </p:blipFill>
        <p:spPr>
          <a:xfrm>
            <a:off x="344113" y="243874"/>
            <a:ext cx="1243438" cy="1186631"/>
          </a:xfrm>
          <a:prstGeom prst="rect">
            <a:avLst/>
          </a:prstGeom>
        </p:spPr>
      </p:pic>
    </p:spTree>
    <p:extLst>
      <p:ext uri="{BB962C8B-B14F-4D97-AF65-F5344CB8AC3E}">
        <p14:creationId xmlns:p14="http://schemas.microsoft.com/office/powerpoint/2010/main" val="38812176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855335" y="2897748"/>
            <a:ext cx="6645499" cy="1200329"/>
          </a:xfrm>
          <a:prstGeom prst="rect">
            <a:avLst/>
          </a:prstGeom>
          <a:noFill/>
        </p:spPr>
        <p:txBody>
          <a:bodyPr wrap="square" rtlCol="0">
            <a:spAutoFit/>
          </a:bodyPr>
          <a:lstStyle/>
          <a:p>
            <a:r>
              <a:rPr kumimoji="1" lang="ja-JP" altLang="en-US" sz="3600" dirty="0"/>
              <a:t>ご清聴ありがとうございました</a:t>
            </a:r>
            <a:endParaRPr kumimoji="1" lang="en-US" altLang="ja-JP" sz="3600" dirty="0"/>
          </a:p>
          <a:p>
            <a:r>
              <a:rPr lang="en-US" altLang="ja-JP" sz="3600" dirty="0"/>
              <a:t>Thank</a:t>
            </a:r>
            <a:r>
              <a:rPr lang="ja-JP" altLang="en-US" sz="3600" dirty="0"/>
              <a:t> </a:t>
            </a:r>
            <a:r>
              <a:rPr lang="en-US" altLang="ja-JP" sz="3600" dirty="0"/>
              <a:t>you</a:t>
            </a:r>
            <a:r>
              <a:rPr lang="ja-JP" altLang="en-US" sz="3600" dirty="0"/>
              <a:t> </a:t>
            </a:r>
            <a:r>
              <a:rPr lang="en-US" altLang="ja-JP" sz="3600" dirty="0"/>
              <a:t>for your attention!</a:t>
            </a:r>
            <a:endParaRPr kumimoji="1" lang="ja-JP" altLang="en-US" sz="3600" dirty="0"/>
          </a:p>
        </p:txBody>
      </p:sp>
      <p:sp>
        <p:nvSpPr>
          <p:cNvPr id="4" name="スライド番号プレースホルダー 3"/>
          <p:cNvSpPr>
            <a:spLocks noGrp="1"/>
          </p:cNvSpPr>
          <p:nvPr>
            <p:ph type="sldNum" sz="quarter" idx="12"/>
          </p:nvPr>
        </p:nvSpPr>
        <p:spPr/>
        <p:txBody>
          <a:bodyPr/>
          <a:lstStyle/>
          <a:p>
            <a:fld id="{A907C92C-AC45-405D-B19C-A99A5FE26F70}" type="slidenum">
              <a:rPr kumimoji="1" lang="ja-JP" altLang="en-US" smtClean="0"/>
              <a:t>26</a:t>
            </a:fld>
            <a:endParaRPr kumimoji="1" lang="ja-JP" altLang="en-US"/>
          </a:p>
        </p:txBody>
      </p:sp>
      <p:pic>
        <p:nvPicPr>
          <p:cNvPr id="5" name="図 4">
            <a:extLst>
              <a:ext uri="{FF2B5EF4-FFF2-40B4-BE49-F238E27FC236}">
                <a16:creationId xmlns:a16="http://schemas.microsoft.com/office/drawing/2014/main" id="{7F52CA2F-5701-47C8-85E5-E8EB7D60CB71}"/>
              </a:ext>
            </a:extLst>
          </p:cNvPr>
          <p:cNvPicPr>
            <a:picLocks noChangeAspect="1"/>
          </p:cNvPicPr>
          <p:nvPr/>
        </p:nvPicPr>
        <p:blipFill>
          <a:blip r:embed="rId3"/>
          <a:stretch>
            <a:fillRect/>
          </a:stretch>
        </p:blipFill>
        <p:spPr>
          <a:xfrm>
            <a:off x="619125" y="1433512"/>
            <a:ext cx="4038600" cy="3933825"/>
          </a:xfrm>
          <a:prstGeom prst="rect">
            <a:avLst/>
          </a:prstGeom>
        </p:spPr>
      </p:pic>
    </p:spTree>
    <p:extLst>
      <p:ext uri="{BB962C8B-B14F-4D97-AF65-F5344CB8AC3E}">
        <p14:creationId xmlns:p14="http://schemas.microsoft.com/office/powerpoint/2010/main" val="1534460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784502" y="439960"/>
            <a:ext cx="2579565" cy="707886"/>
          </a:xfrm>
          <a:prstGeom prst="rect">
            <a:avLst/>
          </a:prstGeom>
          <a:noFill/>
        </p:spPr>
        <p:txBody>
          <a:bodyPr wrap="square" rtlCol="0">
            <a:spAutoFit/>
          </a:bodyPr>
          <a:lstStyle/>
          <a:p>
            <a:r>
              <a:rPr kumimoji="1" lang="ja-JP" altLang="en-US" sz="4000" dirty="0"/>
              <a:t>基本機能</a:t>
            </a:r>
          </a:p>
        </p:txBody>
      </p:sp>
      <p:pic>
        <p:nvPicPr>
          <p:cNvPr id="3" name="図 2"/>
          <p:cNvPicPr>
            <a:picLocks noChangeAspect="1"/>
          </p:cNvPicPr>
          <p:nvPr/>
        </p:nvPicPr>
        <p:blipFill rotWithShape="1">
          <a:blip r:embed="rId2" cstate="print">
            <a:extLst>
              <a:ext uri="{28A0092B-C50C-407E-A947-70E740481C1C}">
                <a14:useLocalDpi xmlns:a14="http://schemas.microsoft.com/office/drawing/2010/main" val="0"/>
              </a:ext>
            </a:extLst>
          </a:blip>
          <a:srcRect l="24041" t="5000" r="24484" b="6112"/>
          <a:stretch/>
        </p:blipFill>
        <p:spPr>
          <a:xfrm>
            <a:off x="361327" y="244698"/>
            <a:ext cx="945864" cy="918762"/>
          </a:xfrm>
          <a:prstGeom prst="rect">
            <a:avLst/>
          </a:prstGeom>
        </p:spPr>
      </p:pic>
      <p:sp>
        <p:nvSpPr>
          <p:cNvPr id="4" name="テキスト ボックス 3"/>
          <p:cNvSpPr txBox="1"/>
          <p:nvPr/>
        </p:nvSpPr>
        <p:spPr>
          <a:xfrm>
            <a:off x="650688" y="1595021"/>
            <a:ext cx="10497461" cy="5262979"/>
          </a:xfrm>
          <a:prstGeom prst="rect">
            <a:avLst/>
          </a:prstGeom>
          <a:noFill/>
        </p:spPr>
        <p:txBody>
          <a:bodyPr wrap="square" rtlCol="0">
            <a:spAutoFit/>
          </a:bodyPr>
          <a:lstStyle/>
          <a:p>
            <a:r>
              <a:rPr kumimoji="1" lang="ja-JP" altLang="en-US" sz="2800" dirty="0"/>
              <a:t>・投稿機能</a:t>
            </a:r>
            <a:endParaRPr kumimoji="1" lang="en-US" altLang="ja-JP" sz="2800" dirty="0"/>
          </a:p>
          <a:p>
            <a:r>
              <a:rPr lang="ja-JP" altLang="en-US" sz="2800" dirty="0"/>
              <a:t>　文章と共に自分の好きな写真を載せる</a:t>
            </a:r>
            <a:endParaRPr lang="en-US" altLang="ja-JP" sz="2800" dirty="0"/>
          </a:p>
          <a:p>
            <a:endParaRPr kumimoji="1" lang="en-US" altLang="ja-JP" sz="2800" dirty="0"/>
          </a:p>
          <a:p>
            <a:r>
              <a:rPr lang="ja-JP" altLang="en-US" sz="2800" dirty="0"/>
              <a:t>・検索機能</a:t>
            </a:r>
            <a:endParaRPr lang="en-US" altLang="ja-JP" sz="2800" dirty="0"/>
          </a:p>
          <a:p>
            <a:r>
              <a:rPr kumimoji="1" lang="ja-JP" altLang="en-US" sz="2800" dirty="0"/>
              <a:t>　他のユーザーを探したり、キーワード（ハッシュタグ）を調べるもの</a:t>
            </a:r>
            <a:endParaRPr kumimoji="1" lang="en-US" altLang="ja-JP" sz="2800" dirty="0"/>
          </a:p>
          <a:p>
            <a:endParaRPr lang="en-US" altLang="ja-JP" sz="2800" dirty="0"/>
          </a:p>
          <a:p>
            <a:r>
              <a:rPr lang="ja-JP" altLang="en-US" sz="2800" dirty="0"/>
              <a:t>・評価機能</a:t>
            </a:r>
            <a:endParaRPr lang="en-US" altLang="ja-JP" sz="2800" dirty="0"/>
          </a:p>
          <a:p>
            <a:r>
              <a:rPr lang="ja-JP" altLang="en-US" sz="2800" dirty="0"/>
              <a:t>　①いいね：他人の投稿した写真や動画に共感したときに押すもの</a:t>
            </a:r>
            <a:endParaRPr lang="en-US" altLang="ja-JP" sz="2800" dirty="0"/>
          </a:p>
          <a:p>
            <a:endParaRPr lang="en-US" altLang="ja-JP" sz="2800" dirty="0"/>
          </a:p>
          <a:p>
            <a:r>
              <a:rPr lang="ja-JP" altLang="en-US" sz="2800" dirty="0"/>
              <a:t>　②コメント：</a:t>
            </a:r>
            <a:r>
              <a:rPr kumimoji="1" lang="ja-JP" altLang="en-US" sz="2800" dirty="0"/>
              <a:t>投稿されている写真や動画にコメントを書くことができる</a:t>
            </a:r>
            <a:endParaRPr kumimoji="1" lang="en-US" altLang="ja-JP" sz="2800" dirty="0"/>
          </a:p>
          <a:p>
            <a:endParaRPr kumimoji="1" lang="en-US" altLang="ja-JP" sz="2800" dirty="0"/>
          </a:p>
          <a:p>
            <a:endParaRPr kumimoji="1" lang="ja-JP" altLang="en-US" sz="2800" dirty="0"/>
          </a:p>
        </p:txBody>
      </p:sp>
      <p:sp>
        <p:nvSpPr>
          <p:cNvPr id="7" name="スライド番号プレースホルダー 6"/>
          <p:cNvSpPr>
            <a:spLocks noGrp="1"/>
          </p:cNvSpPr>
          <p:nvPr>
            <p:ph type="sldNum" sz="quarter" idx="12"/>
          </p:nvPr>
        </p:nvSpPr>
        <p:spPr/>
        <p:txBody>
          <a:bodyPr/>
          <a:lstStyle/>
          <a:p>
            <a:fld id="{A907C92C-AC45-405D-B19C-A99A5FE26F70}" type="slidenum">
              <a:rPr kumimoji="1" lang="ja-JP" altLang="en-US" smtClean="0"/>
              <a:t>3</a:t>
            </a:fld>
            <a:endParaRPr kumimoji="1" lang="ja-JP" altLang="en-US"/>
          </a:p>
        </p:txBody>
      </p:sp>
    </p:spTree>
    <p:extLst>
      <p:ext uri="{BB962C8B-B14F-4D97-AF65-F5344CB8AC3E}">
        <p14:creationId xmlns:p14="http://schemas.microsoft.com/office/powerpoint/2010/main" val="1396365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210785" y="92641"/>
            <a:ext cx="10515600" cy="906917"/>
          </a:xfrm>
        </p:spPr>
        <p:txBody>
          <a:bodyPr>
            <a:normAutofit/>
          </a:bodyPr>
          <a:lstStyle/>
          <a:p>
            <a:r>
              <a:rPr kumimoji="1" lang="ja-JP" altLang="en-US" sz="2400" b="1" dirty="0"/>
              <a:t>利用者の増加率が高く、多くの女性が利用している</a:t>
            </a:r>
            <a:r>
              <a:rPr kumimoji="1" lang="en-US" altLang="ja-JP" sz="2400" b="1" dirty="0"/>
              <a:t>SNS</a:t>
            </a:r>
            <a:endParaRPr kumimoji="1" lang="ja-JP" altLang="en-US" sz="2400" b="1" dirty="0"/>
          </a:p>
        </p:txBody>
      </p:sp>
      <p:pic>
        <p:nvPicPr>
          <p:cNvPr id="4" name="図 3"/>
          <p:cNvPicPr>
            <a:picLocks noChangeAspect="1"/>
          </p:cNvPicPr>
          <p:nvPr/>
        </p:nvPicPr>
        <p:blipFill rotWithShape="1">
          <a:blip r:embed="rId2">
            <a:extLst>
              <a:ext uri="{28A0092B-C50C-407E-A947-70E740481C1C}">
                <a14:useLocalDpi xmlns:a14="http://schemas.microsoft.com/office/drawing/2010/main" val="0"/>
              </a:ext>
            </a:extLst>
          </a:blip>
          <a:srcRect b="20985"/>
          <a:stretch/>
        </p:blipFill>
        <p:spPr>
          <a:xfrm>
            <a:off x="1164078" y="926853"/>
            <a:ext cx="9580155" cy="4248548"/>
          </a:xfrm>
          <a:prstGeom prst="rect">
            <a:avLst/>
          </a:prstGeom>
        </p:spPr>
      </p:pic>
      <p:sp>
        <p:nvSpPr>
          <p:cNvPr id="7" name="右矢印 6"/>
          <p:cNvSpPr/>
          <p:nvPr/>
        </p:nvSpPr>
        <p:spPr>
          <a:xfrm>
            <a:off x="225123" y="4899468"/>
            <a:ext cx="1248229" cy="203200"/>
          </a:xfrm>
          <a:prstGeom prst="rightArrow">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1354443" y="5102668"/>
            <a:ext cx="8327571" cy="646331"/>
          </a:xfrm>
          <a:prstGeom prst="rect">
            <a:avLst/>
          </a:prstGeom>
        </p:spPr>
        <p:txBody>
          <a:bodyPr wrap="square">
            <a:spAutoFit/>
          </a:bodyPr>
          <a:lstStyle/>
          <a:p>
            <a:r>
              <a:rPr lang="ja-JP" altLang="en-US" dirty="0">
                <a:hlinkClick r:id="rId3"/>
              </a:rPr>
              <a:t>http://www.netratings.co.jp/news_release/2016/05/Newsrelease20160531.html</a:t>
            </a:r>
            <a:endParaRPr lang="en-US" altLang="ja-JP" dirty="0"/>
          </a:p>
          <a:p>
            <a:endParaRPr lang="ja-JP" altLang="en-US" dirty="0"/>
          </a:p>
        </p:txBody>
      </p:sp>
      <p:sp>
        <p:nvSpPr>
          <p:cNvPr id="10" name="正方形/長方形 9"/>
          <p:cNvSpPr/>
          <p:nvPr/>
        </p:nvSpPr>
        <p:spPr>
          <a:xfrm>
            <a:off x="1217648" y="928022"/>
            <a:ext cx="993136" cy="37034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2" name="正方形/長方形 11"/>
          <p:cNvSpPr/>
          <p:nvPr/>
        </p:nvSpPr>
        <p:spPr>
          <a:xfrm>
            <a:off x="10797802" y="451264"/>
            <a:ext cx="557679" cy="1268822"/>
          </a:xfrm>
          <a:prstGeom prst="rect">
            <a:avLst/>
          </a:prstGeom>
          <a:ln>
            <a:solidFill>
              <a:schemeClr val="bg1"/>
            </a:solidFill>
          </a:ln>
          <a:effectLst>
            <a:softEdge rad="63500"/>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4000" b="1"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3" name="スライド番号プレースホルダー 2"/>
          <p:cNvSpPr>
            <a:spLocks noGrp="1"/>
          </p:cNvSpPr>
          <p:nvPr>
            <p:ph type="sldNum" sz="quarter" idx="12"/>
          </p:nvPr>
        </p:nvSpPr>
        <p:spPr>
          <a:xfrm>
            <a:off x="9013371" y="6170723"/>
            <a:ext cx="2743200" cy="365125"/>
          </a:xfrm>
        </p:spPr>
        <p:txBody>
          <a:bodyPr/>
          <a:lstStyle/>
          <a:p>
            <a:fld id="{177EEC88-D145-4D66-AE89-DCB36A6475F9}" type="slidenum">
              <a:rPr kumimoji="1" lang="ja-JP" altLang="en-US" smtClean="0"/>
              <a:t>4</a:t>
            </a:fld>
            <a:endParaRPr kumimoji="1" lang="ja-JP" altLang="en-US" dirty="0"/>
          </a:p>
        </p:txBody>
      </p:sp>
      <p:pic>
        <p:nvPicPr>
          <p:cNvPr id="5" name="図 4"/>
          <p:cNvPicPr>
            <a:picLocks noChangeAspect="1"/>
          </p:cNvPicPr>
          <p:nvPr/>
        </p:nvPicPr>
        <p:blipFill rotWithShape="1">
          <a:blip r:embed="rId4" cstate="print">
            <a:extLst>
              <a:ext uri="{28A0092B-C50C-407E-A947-70E740481C1C}">
                <a14:useLocalDpi xmlns:a14="http://schemas.microsoft.com/office/drawing/2010/main" val="0"/>
              </a:ext>
            </a:extLst>
          </a:blip>
          <a:srcRect l="23432" t="5235" r="24199" b="5989"/>
          <a:stretch/>
        </p:blipFill>
        <p:spPr>
          <a:xfrm>
            <a:off x="298290" y="186739"/>
            <a:ext cx="865788" cy="825568"/>
          </a:xfrm>
          <a:prstGeom prst="rect">
            <a:avLst/>
          </a:prstGeom>
        </p:spPr>
      </p:pic>
      <p:sp>
        <p:nvSpPr>
          <p:cNvPr id="6" name="円/楕円 5"/>
          <p:cNvSpPr/>
          <p:nvPr/>
        </p:nvSpPr>
        <p:spPr>
          <a:xfrm>
            <a:off x="8215086" y="4758222"/>
            <a:ext cx="1083225" cy="42299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p:nvSpPr>
        <p:spPr>
          <a:xfrm>
            <a:off x="9550836" y="4766755"/>
            <a:ext cx="1220182" cy="42299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2423581" y="5748999"/>
            <a:ext cx="7838079" cy="523220"/>
          </a:xfrm>
          <a:prstGeom prst="rect">
            <a:avLst/>
          </a:prstGeom>
          <a:noFill/>
        </p:spPr>
        <p:txBody>
          <a:bodyPr wrap="square" rtlCol="0">
            <a:spAutoFit/>
          </a:bodyPr>
          <a:lstStyle/>
          <a:p>
            <a:r>
              <a:rPr kumimoji="1" lang="en-US" altLang="ja-JP" sz="2800" b="1" u="sng" dirty="0"/>
              <a:t>Instagram</a:t>
            </a:r>
            <a:r>
              <a:rPr kumimoji="1" lang="ja-JP" altLang="en-US" sz="2800" b="1" u="sng" dirty="0"/>
              <a:t>は年々ユーザーが増大している</a:t>
            </a:r>
          </a:p>
        </p:txBody>
      </p:sp>
    </p:spTree>
    <p:extLst>
      <p:ext uri="{BB962C8B-B14F-4D97-AF65-F5344CB8AC3E}">
        <p14:creationId xmlns:p14="http://schemas.microsoft.com/office/powerpoint/2010/main" val="2270384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0ADC3A3A-5F5D-4A77-B406-E9DDB1B509AB}"/>
              </a:ext>
            </a:extLst>
          </p:cNvPr>
          <p:cNvPicPr>
            <a:picLocks noChangeAspect="1"/>
          </p:cNvPicPr>
          <p:nvPr/>
        </p:nvPicPr>
        <p:blipFill>
          <a:blip r:embed="rId2"/>
          <a:stretch>
            <a:fillRect/>
          </a:stretch>
        </p:blipFill>
        <p:spPr>
          <a:xfrm>
            <a:off x="2595562" y="61912"/>
            <a:ext cx="7000875" cy="6124575"/>
          </a:xfrm>
          <a:prstGeom prst="rect">
            <a:avLst/>
          </a:prstGeom>
        </p:spPr>
      </p:pic>
      <p:sp>
        <p:nvSpPr>
          <p:cNvPr id="2" name="スライド番号プレースホルダー 1"/>
          <p:cNvSpPr>
            <a:spLocks noGrp="1"/>
          </p:cNvSpPr>
          <p:nvPr>
            <p:ph type="sldNum" sz="quarter" idx="12"/>
          </p:nvPr>
        </p:nvSpPr>
        <p:spPr/>
        <p:txBody>
          <a:bodyPr/>
          <a:lstStyle/>
          <a:p>
            <a:fld id="{A907C92C-AC45-405D-B19C-A99A5FE26F70}" type="slidenum">
              <a:rPr kumimoji="1" lang="ja-JP" altLang="en-US" smtClean="0"/>
              <a:t>5</a:t>
            </a:fld>
            <a:endParaRPr kumimoji="1" lang="ja-JP" altLang="en-US"/>
          </a:p>
        </p:txBody>
      </p:sp>
      <p:pic>
        <p:nvPicPr>
          <p:cNvPr id="4" name="図 3"/>
          <p:cNvPicPr>
            <a:picLocks noChangeAspect="1"/>
          </p:cNvPicPr>
          <p:nvPr/>
        </p:nvPicPr>
        <p:blipFill rotWithShape="1">
          <a:blip r:embed="rId3" cstate="print">
            <a:extLst>
              <a:ext uri="{28A0092B-C50C-407E-A947-70E740481C1C}">
                <a14:useLocalDpi xmlns:a14="http://schemas.microsoft.com/office/drawing/2010/main" val="0"/>
              </a:ext>
            </a:extLst>
          </a:blip>
          <a:srcRect l="15433" t="5174" r="15031" b="6070"/>
          <a:stretch/>
        </p:blipFill>
        <p:spPr>
          <a:xfrm>
            <a:off x="239907" y="210809"/>
            <a:ext cx="810971" cy="782885"/>
          </a:xfrm>
          <a:prstGeom prst="rect">
            <a:avLst/>
          </a:prstGeom>
        </p:spPr>
      </p:pic>
      <p:sp>
        <p:nvSpPr>
          <p:cNvPr id="5" name="テキスト ボックス 4"/>
          <p:cNvSpPr txBox="1"/>
          <p:nvPr/>
        </p:nvSpPr>
        <p:spPr>
          <a:xfrm>
            <a:off x="1050878" y="5756335"/>
            <a:ext cx="2674961" cy="369332"/>
          </a:xfrm>
          <a:prstGeom prst="rect">
            <a:avLst/>
          </a:prstGeom>
          <a:noFill/>
        </p:spPr>
        <p:txBody>
          <a:bodyPr wrap="square" rtlCol="0">
            <a:spAutoFit/>
          </a:bodyPr>
          <a:lstStyle/>
          <a:p>
            <a:r>
              <a:rPr lang="en-US" altLang="ja-JP" dirty="0"/>
              <a:t>&lt;</a:t>
            </a:r>
            <a:r>
              <a:rPr lang="ja-JP" altLang="en-US" dirty="0"/>
              <a:t>ベース：全体</a:t>
            </a:r>
            <a:r>
              <a:rPr lang="en-US" altLang="ja-JP" dirty="0"/>
              <a:t>/n=3,172&gt;</a:t>
            </a:r>
            <a:endParaRPr kumimoji="1" lang="ja-JP" altLang="en-US" dirty="0"/>
          </a:p>
        </p:txBody>
      </p:sp>
      <p:sp>
        <p:nvSpPr>
          <p:cNvPr id="6" name="テキスト ボックス 5"/>
          <p:cNvSpPr txBox="1"/>
          <p:nvPr/>
        </p:nvSpPr>
        <p:spPr>
          <a:xfrm>
            <a:off x="3316639" y="6219825"/>
            <a:ext cx="9134668" cy="523220"/>
          </a:xfrm>
          <a:prstGeom prst="rect">
            <a:avLst/>
          </a:prstGeom>
          <a:noFill/>
        </p:spPr>
        <p:txBody>
          <a:bodyPr wrap="square" rtlCol="0">
            <a:spAutoFit/>
          </a:bodyPr>
          <a:lstStyle/>
          <a:p>
            <a:r>
              <a:rPr kumimoji="1" lang="ja-JP" altLang="en-US" sz="2800" u="sng" dirty="0"/>
              <a:t>特に女性ユーザーが増加傾向にある</a:t>
            </a:r>
          </a:p>
        </p:txBody>
      </p:sp>
      <p:sp>
        <p:nvSpPr>
          <p:cNvPr id="7" name="テキスト ボックス 6"/>
          <p:cNvSpPr txBox="1"/>
          <p:nvPr/>
        </p:nvSpPr>
        <p:spPr>
          <a:xfrm>
            <a:off x="0" y="5774379"/>
            <a:ext cx="1705970" cy="369332"/>
          </a:xfrm>
          <a:prstGeom prst="rect">
            <a:avLst/>
          </a:prstGeom>
          <a:noFill/>
        </p:spPr>
        <p:txBody>
          <a:bodyPr wrap="square" rtlCol="0">
            <a:spAutoFit/>
          </a:bodyPr>
          <a:lstStyle/>
          <a:p>
            <a:r>
              <a:rPr kumimoji="1" lang="ja-JP" altLang="en-US" dirty="0"/>
              <a:t>ホノテ調べ　</a:t>
            </a:r>
          </a:p>
        </p:txBody>
      </p:sp>
      <p:sp>
        <p:nvSpPr>
          <p:cNvPr id="8" name="円/楕円 7"/>
          <p:cNvSpPr/>
          <p:nvPr/>
        </p:nvSpPr>
        <p:spPr>
          <a:xfrm>
            <a:off x="1005668" y="2651144"/>
            <a:ext cx="10257998" cy="308439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63872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cstate="print">
            <a:extLst>
              <a:ext uri="{28A0092B-C50C-407E-A947-70E740481C1C}">
                <a14:useLocalDpi xmlns:a14="http://schemas.microsoft.com/office/drawing/2010/main" val="0"/>
              </a:ext>
            </a:extLst>
          </a:blip>
          <a:srcRect l="24200" t="5462" r="24712" b="5990"/>
          <a:stretch/>
        </p:blipFill>
        <p:spPr>
          <a:xfrm>
            <a:off x="204039" y="198265"/>
            <a:ext cx="779387" cy="759854"/>
          </a:xfrm>
          <a:prstGeom prst="rect">
            <a:avLst/>
          </a:prstGeom>
        </p:spPr>
      </p:pic>
      <p:sp>
        <p:nvSpPr>
          <p:cNvPr id="3" name="テキスト ボックス 2"/>
          <p:cNvSpPr txBox="1"/>
          <p:nvPr/>
        </p:nvSpPr>
        <p:spPr>
          <a:xfrm>
            <a:off x="255771" y="3734659"/>
            <a:ext cx="9556124" cy="954107"/>
          </a:xfrm>
          <a:prstGeom prst="rect">
            <a:avLst/>
          </a:prstGeom>
          <a:noFill/>
        </p:spPr>
        <p:txBody>
          <a:bodyPr wrap="square" rtlCol="0">
            <a:spAutoFit/>
          </a:bodyPr>
          <a:lstStyle/>
          <a:p>
            <a:r>
              <a:rPr lang="ja-JP" altLang="en-US" sz="2800" dirty="0"/>
              <a:t>２：閲覧者にとって、多くの芸能人のプライベートを</a:t>
            </a:r>
            <a:endParaRPr lang="en-US" altLang="ja-JP" sz="2800" dirty="0"/>
          </a:p>
          <a:p>
            <a:pPr marL="444500" indent="-444500"/>
            <a:r>
              <a:rPr lang="ja-JP" altLang="en-US" sz="2800" dirty="0"/>
              <a:t>垣間見ることができる</a:t>
            </a:r>
            <a:endParaRPr lang="en-US" altLang="ja-JP" sz="2800" dirty="0"/>
          </a:p>
        </p:txBody>
      </p:sp>
      <p:sp>
        <p:nvSpPr>
          <p:cNvPr id="8" name="正方形/長方形 7"/>
          <p:cNvSpPr/>
          <p:nvPr/>
        </p:nvSpPr>
        <p:spPr>
          <a:xfrm>
            <a:off x="255771" y="1721245"/>
            <a:ext cx="8116697" cy="954107"/>
          </a:xfrm>
          <a:prstGeom prst="rect">
            <a:avLst/>
          </a:prstGeom>
        </p:spPr>
        <p:txBody>
          <a:bodyPr wrap="square">
            <a:spAutoFit/>
          </a:bodyPr>
          <a:lstStyle/>
          <a:p>
            <a:pPr marL="444500" indent="-444500"/>
            <a:r>
              <a:rPr lang="ja-JP" altLang="en-US" sz="2800" dirty="0"/>
              <a:t>１：投稿者にとって、フィルター加工を使用することに　より簡単に美しくプロのような写真を投稿できる</a:t>
            </a:r>
          </a:p>
        </p:txBody>
      </p:sp>
      <p:sp>
        <p:nvSpPr>
          <p:cNvPr id="10" name="テキスト ボックス 9"/>
          <p:cNvSpPr txBox="1"/>
          <p:nvPr/>
        </p:nvSpPr>
        <p:spPr>
          <a:xfrm>
            <a:off x="2875739" y="449167"/>
            <a:ext cx="6350873" cy="523220"/>
          </a:xfrm>
          <a:prstGeom prst="rect">
            <a:avLst/>
          </a:prstGeom>
          <a:noFill/>
        </p:spPr>
        <p:txBody>
          <a:bodyPr wrap="square" rtlCol="0">
            <a:spAutoFit/>
          </a:bodyPr>
          <a:lstStyle/>
          <a:p>
            <a:r>
              <a:rPr lang="ja-JP" altLang="en-US" sz="2800" u="sng" dirty="0"/>
              <a:t>なぜこれほど人気があるのか</a:t>
            </a:r>
            <a:endParaRPr kumimoji="1" lang="ja-JP" altLang="en-US" sz="2800" u="sng" dirty="0"/>
          </a:p>
        </p:txBody>
      </p:sp>
      <p:sp>
        <p:nvSpPr>
          <p:cNvPr id="4" name="正方形/長方形 3"/>
          <p:cNvSpPr/>
          <p:nvPr/>
        </p:nvSpPr>
        <p:spPr>
          <a:xfrm>
            <a:off x="255771" y="5676368"/>
            <a:ext cx="609462" cy="523220"/>
          </a:xfrm>
          <a:prstGeom prst="rect">
            <a:avLst/>
          </a:prstGeom>
        </p:spPr>
        <p:txBody>
          <a:bodyPr wrap="none">
            <a:spAutoFit/>
          </a:bodyPr>
          <a:lstStyle/>
          <a:p>
            <a:r>
              <a:rPr lang="ja-JP" altLang="en-US" sz="2800" dirty="0"/>
              <a:t>３：</a:t>
            </a:r>
          </a:p>
        </p:txBody>
      </p:sp>
      <p:pic>
        <p:nvPicPr>
          <p:cNvPr id="5" name="図 4"/>
          <p:cNvPicPr>
            <a:picLocks noChangeAspect="1"/>
          </p:cNvPicPr>
          <p:nvPr/>
        </p:nvPicPr>
        <p:blipFill rotWithShape="1">
          <a:blip r:embed="rId3"/>
          <a:srcRect t="14018" b="1"/>
          <a:stretch/>
        </p:blipFill>
        <p:spPr>
          <a:xfrm>
            <a:off x="782340" y="5676368"/>
            <a:ext cx="3352591" cy="739995"/>
          </a:xfrm>
          <a:prstGeom prst="rect">
            <a:avLst/>
          </a:prstGeom>
        </p:spPr>
      </p:pic>
      <p:sp>
        <p:nvSpPr>
          <p:cNvPr id="6" name="スライド番号プレースホルダー 5"/>
          <p:cNvSpPr>
            <a:spLocks noGrp="1"/>
          </p:cNvSpPr>
          <p:nvPr>
            <p:ph type="sldNum" sz="quarter" idx="12"/>
          </p:nvPr>
        </p:nvSpPr>
        <p:spPr/>
        <p:txBody>
          <a:bodyPr/>
          <a:lstStyle/>
          <a:p>
            <a:fld id="{A907C92C-AC45-405D-B19C-A99A5FE26F70}" type="slidenum">
              <a:rPr kumimoji="1" lang="ja-JP" altLang="en-US" smtClean="0"/>
              <a:t>6</a:t>
            </a:fld>
            <a:endParaRPr kumimoji="1" lang="ja-JP" altLang="en-US"/>
          </a:p>
        </p:txBody>
      </p:sp>
      <p:sp>
        <p:nvSpPr>
          <p:cNvPr id="11" name="テキスト ボックス 10"/>
          <p:cNvSpPr txBox="1"/>
          <p:nvPr/>
        </p:nvSpPr>
        <p:spPr>
          <a:xfrm>
            <a:off x="4080250" y="5748073"/>
            <a:ext cx="3077029" cy="523220"/>
          </a:xfrm>
          <a:prstGeom prst="rect">
            <a:avLst/>
          </a:prstGeom>
          <a:noFill/>
        </p:spPr>
        <p:txBody>
          <a:bodyPr wrap="square" rtlCol="0">
            <a:spAutoFit/>
          </a:bodyPr>
          <a:lstStyle/>
          <a:p>
            <a:r>
              <a:rPr kumimoji="1" lang="ja-JP" altLang="en-US" sz="2800" dirty="0"/>
              <a:t>の存在</a:t>
            </a:r>
          </a:p>
        </p:txBody>
      </p:sp>
      <p:pic>
        <p:nvPicPr>
          <p:cNvPr id="12" name="図 11">
            <a:extLst>
              <a:ext uri="{FF2B5EF4-FFF2-40B4-BE49-F238E27FC236}">
                <a16:creationId xmlns:a16="http://schemas.microsoft.com/office/drawing/2014/main" id="{ED9485B6-D496-4D8B-9F90-38CC5F58817B}"/>
              </a:ext>
            </a:extLst>
          </p:cNvPr>
          <p:cNvPicPr>
            <a:picLocks noChangeAspect="1"/>
          </p:cNvPicPr>
          <p:nvPr/>
        </p:nvPicPr>
        <p:blipFill>
          <a:blip r:embed="rId4"/>
          <a:stretch>
            <a:fillRect/>
          </a:stretch>
        </p:blipFill>
        <p:spPr>
          <a:xfrm>
            <a:off x="9226611" y="198265"/>
            <a:ext cx="1838325" cy="2667000"/>
          </a:xfrm>
          <a:prstGeom prst="rect">
            <a:avLst/>
          </a:prstGeom>
        </p:spPr>
      </p:pic>
      <p:pic>
        <p:nvPicPr>
          <p:cNvPr id="13" name="図 12">
            <a:extLst>
              <a:ext uri="{FF2B5EF4-FFF2-40B4-BE49-F238E27FC236}">
                <a16:creationId xmlns:a16="http://schemas.microsoft.com/office/drawing/2014/main" id="{019ABF31-8F55-4DFF-8A19-71B208DF385E}"/>
              </a:ext>
            </a:extLst>
          </p:cNvPr>
          <p:cNvPicPr>
            <a:picLocks noChangeAspect="1"/>
          </p:cNvPicPr>
          <p:nvPr/>
        </p:nvPicPr>
        <p:blipFill>
          <a:blip r:embed="rId5"/>
          <a:stretch>
            <a:fillRect/>
          </a:stretch>
        </p:blipFill>
        <p:spPr>
          <a:xfrm>
            <a:off x="8368857" y="3528012"/>
            <a:ext cx="2886075" cy="2638425"/>
          </a:xfrm>
          <a:prstGeom prst="rect">
            <a:avLst/>
          </a:prstGeom>
        </p:spPr>
      </p:pic>
    </p:spTree>
    <p:extLst>
      <p:ext uri="{BB962C8B-B14F-4D97-AF65-F5344CB8AC3E}">
        <p14:creationId xmlns:p14="http://schemas.microsoft.com/office/powerpoint/2010/main" val="4011814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05513" y="2457813"/>
            <a:ext cx="4159906" cy="1325563"/>
          </a:xfrm>
        </p:spPr>
        <p:txBody>
          <a:bodyPr>
            <a:normAutofit/>
          </a:bodyPr>
          <a:lstStyle/>
          <a:p>
            <a:r>
              <a:rPr lang="ja-JP" altLang="en-US" sz="3200" b="1" u="sng" dirty="0">
                <a:latin typeface="+mn-lt"/>
              </a:rPr>
              <a:t>ハッシュタグ（</a:t>
            </a:r>
            <a:r>
              <a:rPr lang="en-US" altLang="ja-JP" sz="3200" b="1" u="sng" dirty="0">
                <a:latin typeface="+mn-lt"/>
              </a:rPr>
              <a:t>#</a:t>
            </a:r>
            <a:r>
              <a:rPr lang="ja-JP" altLang="en-US" sz="3200" b="1" u="sng" dirty="0">
                <a:latin typeface="+mn-lt"/>
              </a:rPr>
              <a:t>）とは</a:t>
            </a:r>
            <a:endParaRPr kumimoji="1" lang="ja-JP" altLang="en-US" sz="3200" b="1" u="sng" dirty="0">
              <a:latin typeface="+mn-lt"/>
            </a:endParaRPr>
          </a:p>
        </p:txBody>
      </p:sp>
      <p:sp>
        <p:nvSpPr>
          <p:cNvPr id="3" name="コンテンツ プレースホルダー 2"/>
          <p:cNvSpPr>
            <a:spLocks noGrp="1"/>
          </p:cNvSpPr>
          <p:nvPr>
            <p:ph idx="1"/>
          </p:nvPr>
        </p:nvSpPr>
        <p:spPr>
          <a:xfrm>
            <a:off x="230542" y="4023502"/>
            <a:ext cx="11282801" cy="1311767"/>
          </a:xfrm>
        </p:spPr>
        <p:txBody>
          <a:bodyPr>
            <a:noAutofit/>
          </a:bodyPr>
          <a:lstStyle/>
          <a:p>
            <a:pPr marL="0" indent="0">
              <a:lnSpc>
                <a:spcPct val="150000"/>
              </a:lnSpc>
              <a:buNone/>
            </a:pPr>
            <a:r>
              <a:rPr lang="ja-JP" altLang="en-US" sz="2400" dirty="0"/>
              <a:t>・投稿した写真に付与することができるタグやキーワードのようなもの</a:t>
            </a:r>
            <a:endParaRPr lang="en-US" altLang="ja-JP" sz="2400" dirty="0"/>
          </a:p>
          <a:p>
            <a:pPr marL="174625" indent="-174625">
              <a:lnSpc>
                <a:spcPct val="150000"/>
              </a:lnSpc>
              <a:buNone/>
            </a:pPr>
            <a:r>
              <a:rPr lang="ja-JP" altLang="en-US" sz="2400" dirty="0"/>
              <a:t>・閲覧者は同じハッシュタグ（</a:t>
            </a:r>
            <a:r>
              <a:rPr lang="en-US" altLang="ja-JP" sz="2400" dirty="0"/>
              <a:t>#</a:t>
            </a:r>
            <a:r>
              <a:rPr lang="ja-JP" altLang="en-US" sz="2400" dirty="0"/>
              <a:t>）が付いた投稿を簡単に探せて、まとめて閲覧することができる</a:t>
            </a:r>
            <a:endParaRPr lang="en-US" altLang="ja-JP" sz="2400" dirty="0"/>
          </a:p>
          <a:p>
            <a:pPr marL="0" indent="0">
              <a:lnSpc>
                <a:spcPct val="150000"/>
              </a:lnSpc>
              <a:buNone/>
            </a:pPr>
            <a:r>
              <a:rPr lang="ja-JP" altLang="en-US" sz="2400" dirty="0"/>
              <a:t>　例えば「</a:t>
            </a:r>
            <a:r>
              <a:rPr lang="en-US" altLang="ja-JP" sz="2400" dirty="0"/>
              <a:t>#marketing</a:t>
            </a:r>
            <a:r>
              <a:rPr lang="ja-JP" altLang="en-US" sz="2400" dirty="0"/>
              <a:t>」を検索すればそれに関連した画像が一覧表示される</a:t>
            </a:r>
            <a:endParaRPr lang="en-US" altLang="ja-JP" sz="2400" dirty="0"/>
          </a:p>
          <a:p>
            <a:pPr marL="0" indent="0">
              <a:lnSpc>
                <a:spcPct val="150000"/>
              </a:lnSpc>
              <a:buNone/>
            </a:pPr>
            <a:endParaRPr lang="en-US" altLang="ja-JP" sz="2400" dirty="0"/>
          </a:p>
          <a:p>
            <a:pPr marL="0" indent="0">
              <a:buNone/>
            </a:pPr>
            <a:endParaRPr kumimoji="1" lang="ja-JP" altLang="en-US" dirty="0"/>
          </a:p>
        </p:txBody>
      </p:sp>
      <p:sp>
        <p:nvSpPr>
          <p:cNvPr id="6" name="正方形/長方形 5"/>
          <p:cNvSpPr/>
          <p:nvPr/>
        </p:nvSpPr>
        <p:spPr>
          <a:xfrm>
            <a:off x="10797802" y="451264"/>
            <a:ext cx="557679" cy="1268822"/>
          </a:xfrm>
          <a:prstGeom prst="rect">
            <a:avLst/>
          </a:prstGeom>
          <a:ln>
            <a:solidFill>
              <a:schemeClr val="bg1"/>
            </a:solidFill>
          </a:ln>
          <a:effectLst>
            <a:softEdge rad="63500"/>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4000" b="1"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7" name="スライド番号プレースホルダー 6"/>
          <p:cNvSpPr>
            <a:spLocks noGrp="1"/>
          </p:cNvSpPr>
          <p:nvPr>
            <p:ph type="sldNum" sz="quarter" idx="12"/>
          </p:nvPr>
        </p:nvSpPr>
        <p:spPr>
          <a:xfrm>
            <a:off x="9143631" y="6042450"/>
            <a:ext cx="2743200" cy="365125"/>
          </a:xfrm>
        </p:spPr>
        <p:txBody>
          <a:bodyPr/>
          <a:lstStyle/>
          <a:p>
            <a:fld id="{177EEC88-D145-4D66-AE89-DCB36A6475F9}" type="slidenum">
              <a:rPr kumimoji="1" lang="ja-JP" altLang="en-US" smtClean="0"/>
              <a:t>7</a:t>
            </a:fld>
            <a:endParaRPr kumimoji="1" lang="ja-JP" altLang="en-US" dirty="0"/>
          </a:p>
        </p:txBody>
      </p:sp>
      <p:pic>
        <p:nvPicPr>
          <p:cNvPr id="8" name="図 7"/>
          <p:cNvPicPr>
            <a:picLocks noChangeAspect="1"/>
          </p:cNvPicPr>
          <p:nvPr/>
        </p:nvPicPr>
        <p:blipFill rotWithShape="1">
          <a:blip r:embed="rId2" cstate="print">
            <a:extLst>
              <a:ext uri="{28A0092B-C50C-407E-A947-70E740481C1C}">
                <a14:useLocalDpi xmlns:a14="http://schemas.microsoft.com/office/drawing/2010/main" val="0"/>
              </a:ext>
            </a:extLst>
          </a:blip>
          <a:srcRect l="24584" t="5462" r="23944" b="5762"/>
          <a:stretch/>
        </p:blipFill>
        <p:spPr>
          <a:xfrm>
            <a:off x="488489" y="422893"/>
            <a:ext cx="1366349" cy="1325563"/>
          </a:xfrm>
          <a:prstGeom prst="rect">
            <a:avLst/>
          </a:prstGeom>
        </p:spPr>
      </p:pic>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96396" y="492952"/>
            <a:ext cx="3270298" cy="3290424"/>
          </a:xfrm>
          <a:prstGeom prst="rect">
            <a:avLst/>
          </a:prstGeom>
          <a:ln>
            <a:noFill/>
          </a:ln>
          <a:effectLst>
            <a:outerShdw blurRad="292100" dist="139700" dir="2700000" algn="tl" rotWithShape="0">
              <a:srgbClr val="333333">
                <a:alpha val="65000"/>
              </a:srgbClr>
            </a:outerShdw>
          </a:effectLst>
        </p:spPr>
      </p:pic>
      <p:pic>
        <p:nvPicPr>
          <p:cNvPr id="9" name="図 8"/>
          <p:cNvPicPr>
            <a:picLocks noChangeAspect="1"/>
          </p:cNvPicPr>
          <p:nvPr/>
        </p:nvPicPr>
        <p:blipFill rotWithShape="1">
          <a:blip r:embed="rId4"/>
          <a:srcRect t="7034" b="8638"/>
          <a:stretch/>
        </p:blipFill>
        <p:spPr>
          <a:xfrm>
            <a:off x="9097671" y="718146"/>
            <a:ext cx="2786113" cy="3747753"/>
          </a:xfrm>
          <a:prstGeom prst="rect">
            <a:avLst/>
          </a:prstGeom>
        </p:spPr>
      </p:pic>
    </p:spTree>
    <p:extLst>
      <p:ext uri="{BB962C8B-B14F-4D97-AF65-F5344CB8AC3E}">
        <p14:creationId xmlns:p14="http://schemas.microsoft.com/office/powerpoint/2010/main" val="1211376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11720" y="2826856"/>
            <a:ext cx="8513761" cy="2308324"/>
          </a:xfrm>
          <a:prstGeom prst="rect">
            <a:avLst/>
          </a:prstGeom>
          <a:noFill/>
        </p:spPr>
        <p:txBody>
          <a:bodyPr wrap="square" rtlCol="0">
            <a:spAutoFit/>
          </a:bodyPr>
          <a:lstStyle/>
          <a:p>
            <a:pPr>
              <a:lnSpc>
                <a:spcPct val="150000"/>
              </a:lnSpc>
            </a:pPr>
            <a:r>
              <a:rPr kumimoji="1" lang="ja-JP" altLang="en-US" sz="2400" b="1" dirty="0"/>
              <a:t>ハッシュタグ検索</a:t>
            </a:r>
            <a:r>
              <a:rPr lang="ja-JP" altLang="en-US" sz="2400" b="1" dirty="0"/>
              <a:t>の登場により</a:t>
            </a:r>
            <a:endParaRPr lang="en-US" altLang="ja-JP" sz="2400" b="1" dirty="0"/>
          </a:p>
          <a:p>
            <a:pPr>
              <a:lnSpc>
                <a:spcPct val="150000"/>
              </a:lnSpc>
            </a:pPr>
            <a:r>
              <a:rPr lang="ja-JP" altLang="en-US" sz="2400" b="1" dirty="0"/>
              <a:t>閲覧者は欲しい</a:t>
            </a:r>
            <a:r>
              <a:rPr kumimoji="1" lang="ja-JP" altLang="en-US" sz="2400" b="1" dirty="0"/>
              <a:t>情報を一度にたくさん得ることができ、</a:t>
            </a:r>
            <a:endParaRPr lang="en-US" altLang="ja-JP" sz="2400" b="1" dirty="0"/>
          </a:p>
          <a:p>
            <a:pPr>
              <a:lnSpc>
                <a:spcPct val="150000"/>
              </a:lnSpc>
            </a:pPr>
            <a:r>
              <a:rPr lang="ja-JP" altLang="en-US" sz="2400" b="1" dirty="0"/>
              <a:t>自分に似た趣味を持つユーザーを見つけることが</a:t>
            </a:r>
            <a:endParaRPr lang="en-US" altLang="ja-JP" sz="2400" b="1" dirty="0"/>
          </a:p>
          <a:p>
            <a:pPr>
              <a:lnSpc>
                <a:spcPct val="150000"/>
              </a:lnSpc>
            </a:pPr>
            <a:r>
              <a:rPr lang="ja-JP" altLang="en-US" sz="2400" b="1" dirty="0"/>
              <a:t>できるようになった。</a:t>
            </a:r>
            <a:endParaRPr kumimoji="1" lang="ja-JP" altLang="en-US" sz="2400" b="1" dirty="0"/>
          </a:p>
        </p:txBody>
      </p:sp>
      <p:pic>
        <p:nvPicPr>
          <p:cNvPr id="3" name="図 2"/>
          <p:cNvPicPr>
            <a:picLocks noChangeAspect="1"/>
          </p:cNvPicPr>
          <p:nvPr/>
        </p:nvPicPr>
        <p:blipFill rotWithShape="1">
          <a:blip r:embed="rId2" cstate="print">
            <a:extLst>
              <a:ext uri="{28A0092B-C50C-407E-A947-70E740481C1C}">
                <a14:useLocalDpi xmlns:a14="http://schemas.microsoft.com/office/drawing/2010/main" val="0"/>
              </a:ext>
            </a:extLst>
          </a:blip>
          <a:srcRect l="24584" t="5007" r="24456" b="5990"/>
          <a:stretch/>
        </p:blipFill>
        <p:spPr>
          <a:xfrm>
            <a:off x="459833" y="397940"/>
            <a:ext cx="1337708" cy="1314180"/>
          </a:xfrm>
          <a:prstGeom prst="rect">
            <a:avLst/>
          </a:prstGeom>
        </p:spPr>
      </p:pic>
      <p:sp>
        <p:nvSpPr>
          <p:cNvPr id="5" name="スライド番号プレースホルダー 4"/>
          <p:cNvSpPr>
            <a:spLocks noGrp="1"/>
          </p:cNvSpPr>
          <p:nvPr>
            <p:ph type="sldNum" sz="quarter" idx="12"/>
          </p:nvPr>
        </p:nvSpPr>
        <p:spPr/>
        <p:txBody>
          <a:bodyPr/>
          <a:lstStyle/>
          <a:p>
            <a:fld id="{A907C92C-AC45-405D-B19C-A99A5FE26F70}" type="slidenum">
              <a:rPr kumimoji="1" lang="ja-JP" altLang="en-US" smtClean="0"/>
              <a:t>8</a:t>
            </a:fld>
            <a:endParaRPr kumimoji="1" lang="ja-JP" altLang="en-US"/>
          </a:p>
        </p:txBody>
      </p:sp>
      <p:pic>
        <p:nvPicPr>
          <p:cNvPr id="6" name="図 5">
            <a:extLst>
              <a:ext uri="{FF2B5EF4-FFF2-40B4-BE49-F238E27FC236}">
                <a16:creationId xmlns:a16="http://schemas.microsoft.com/office/drawing/2014/main" id="{C815B6D2-02CC-4229-82C5-7745E111B44F}"/>
              </a:ext>
            </a:extLst>
          </p:cNvPr>
          <p:cNvPicPr>
            <a:picLocks noChangeAspect="1"/>
          </p:cNvPicPr>
          <p:nvPr/>
        </p:nvPicPr>
        <p:blipFill>
          <a:blip r:embed="rId3"/>
          <a:stretch>
            <a:fillRect/>
          </a:stretch>
        </p:blipFill>
        <p:spPr>
          <a:xfrm>
            <a:off x="7829550" y="358775"/>
            <a:ext cx="3981450" cy="6362700"/>
          </a:xfrm>
          <a:prstGeom prst="rect">
            <a:avLst/>
          </a:prstGeom>
        </p:spPr>
      </p:pic>
    </p:spTree>
    <p:extLst>
      <p:ext uri="{BB962C8B-B14F-4D97-AF65-F5344CB8AC3E}">
        <p14:creationId xmlns:p14="http://schemas.microsoft.com/office/powerpoint/2010/main" val="3203948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cstate="print">
            <a:extLst>
              <a:ext uri="{28A0092B-C50C-407E-A947-70E740481C1C}">
                <a14:useLocalDpi xmlns:a14="http://schemas.microsoft.com/office/drawing/2010/main" val="0"/>
              </a:ext>
            </a:extLst>
          </a:blip>
          <a:srcRect l="24327" t="5008" r="24328" b="5762"/>
          <a:stretch/>
        </p:blipFill>
        <p:spPr>
          <a:xfrm>
            <a:off x="219329" y="228280"/>
            <a:ext cx="924187" cy="903445"/>
          </a:xfrm>
          <a:prstGeom prst="rect">
            <a:avLst/>
          </a:prstGeom>
        </p:spPr>
      </p:pic>
      <p:sp>
        <p:nvSpPr>
          <p:cNvPr id="3" name="テキスト ボックス 2"/>
          <p:cNvSpPr txBox="1"/>
          <p:nvPr/>
        </p:nvSpPr>
        <p:spPr>
          <a:xfrm>
            <a:off x="3773511" y="643944"/>
            <a:ext cx="9350062" cy="584775"/>
          </a:xfrm>
          <a:prstGeom prst="rect">
            <a:avLst/>
          </a:prstGeom>
          <a:noFill/>
        </p:spPr>
        <p:txBody>
          <a:bodyPr wrap="square" rtlCol="0">
            <a:spAutoFit/>
          </a:bodyPr>
          <a:lstStyle/>
          <a:p>
            <a:r>
              <a:rPr kumimoji="1" lang="ja-JP" altLang="en-US" sz="3200" dirty="0"/>
              <a:t>ハッシュタグ検索の重要性</a:t>
            </a:r>
          </a:p>
        </p:txBody>
      </p:sp>
      <p:sp>
        <p:nvSpPr>
          <p:cNvPr id="4" name="正方形/長方形 3"/>
          <p:cNvSpPr/>
          <p:nvPr/>
        </p:nvSpPr>
        <p:spPr>
          <a:xfrm>
            <a:off x="492737" y="1938176"/>
            <a:ext cx="12307909" cy="4616648"/>
          </a:xfrm>
          <a:prstGeom prst="rect">
            <a:avLst/>
          </a:prstGeom>
        </p:spPr>
        <p:txBody>
          <a:bodyPr wrap="square">
            <a:spAutoFit/>
          </a:bodyPr>
          <a:lstStyle/>
          <a:p>
            <a:pPr>
              <a:lnSpc>
                <a:spcPct val="150000"/>
              </a:lnSpc>
            </a:pPr>
            <a:r>
              <a:rPr lang="ja-JP" altLang="en-US" sz="2800" dirty="0"/>
              <a:t>・自分が見たい投稿だけが検索される</a:t>
            </a:r>
            <a:endParaRPr lang="en-US" altLang="ja-JP" sz="2800" dirty="0"/>
          </a:p>
          <a:p>
            <a:pPr>
              <a:lnSpc>
                <a:spcPct val="150000"/>
              </a:lnSpc>
            </a:pPr>
            <a:r>
              <a:rPr lang="ja-JP" altLang="en-US" sz="2800" dirty="0"/>
              <a:t>・画像が一覧で出てくるので一度にたくさんの情報を得ることができる</a:t>
            </a:r>
            <a:endParaRPr lang="en-US" altLang="ja-JP" sz="2800" dirty="0"/>
          </a:p>
          <a:p>
            <a:pPr>
              <a:lnSpc>
                <a:spcPct val="150000"/>
              </a:lnSpc>
            </a:pPr>
            <a:endParaRPr lang="en-US" altLang="ja-JP" sz="2800" dirty="0"/>
          </a:p>
          <a:p>
            <a:pPr>
              <a:lnSpc>
                <a:spcPct val="150000"/>
              </a:lnSpc>
            </a:pPr>
            <a:endParaRPr lang="en-US" altLang="ja-JP" sz="2800" dirty="0"/>
          </a:p>
          <a:p>
            <a:pPr>
              <a:lnSpc>
                <a:spcPct val="150000"/>
              </a:lnSpc>
            </a:pPr>
            <a:r>
              <a:rPr lang="ja-JP" altLang="en-US" sz="2800" dirty="0"/>
              <a:t>・適切に使うことで「人気の投稿」に表示され、人目に着く時間が長くなる</a:t>
            </a:r>
            <a:endParaRPr lang="en-US" altLang="ja-JP" sz="2800" dirty="0"/>
          </a:p>
          <a:p>
            <a:pPr>
              <a:lnSpc>
                <a:spcPct val="150000"/>
              </a:lnSpc>
            </a:pPr>
            <a:r>
              <a:rPr lang="ja-JP" altLang="en-US" sz="2800" dirty="0"/>
              <a:t>・タグのついてない投稿はどんな検索にも引っかからず、いろいろな人に　　　　　　　　　　　　　　　見て貰わずに流されてしまう</a:t>
            </a:r>
          </a:p>
        </p:txBody>
      </p:sp>
      <p:sp>
        <p:nvSpPr>
          <p:cNvPr id="5" name="正方形/長方形 4"/>
          <p:cNvSpPr/>
          <p:nvPr/>
        </p:nvSpPr>
        <p:spPr>
          <a:xfrm>
            <a:off x="3048000" y="4061834"/>
            <a:ext cx="6096000" cy="369332"/>
          </a:xfrm>
          <a:prstGeom prst="rect">
            <a:avLst/>
          </a:prstGeom>
        </p:spPr>
        <p:txBody>
          <a:bodyPr>
            <a:spAutoFit/>
          </a:bodyPr>
          <a:lstStyle/>
          <a:p>
            <a:endParaRPr lang="ja-JP" altLang="en-US" dirty="0"/>
          </a:p>
        </p:txBody>
      </p:sp>
      <p:sp>
        <p:nvSpPr>
          <p:cNvPr id="6" name="テキスト ボックス 5"/>
          <p:cNvSpPr txBox="1"/>
          <p:nvPr/>
        </p:nvSpPr>
        <p:spPr>
          <a:xfrm>
            <a:off x="661187" y="1512763"/>
            <a:ext cx="1620957" cy="523220"/>
          </a:xfrm>
          <a:prstGeom prst="rect">
            <a:avLst/>
          </a:prstGeom>
          <a:noFill/>
        </p:spPr>
        <p:txBody>
          <a:bodyPr wrap="none" rtlCol="0">
            <a:spAutoFit/>
          </a:bodyPr>
          <a:lstStyle/>
          <a:p>
            <a:r>
              <a:rPr kumimoji="1" lang="ja-JP" altLang="en-US" sz="2800" dirty="0">
                <a:solidFill>
                  <a:srgbClr val="FF0000"/>
                </a:solidFill>
              </a:rPr>
              <a:t>閲覧者側</a:t>
            </a:r>
          </a:p>
        </p:txBody>
      </p:sp>
      <p:sp>
        <p:nvSpPr>
          <p:cNvPr id="7" name="テキスト ボックス 6"/>
          <p:cNvSpPr txBox="1"/>
          <p:nvPr/>
        </p:nvSpPr>
        <p:spPr>
          <a:xfrm>
            <a:off x="681423" y="4061834"/>
            <a:ext cx="1620957" cy="523220"/>
          </a:xfrm>
          <a:prstGeom prst="rect">
            <a:avLst/>
          </a:prstGeom>
          <a:noFill/>
        </p:spPr>
        <p:txBody>
          <a:bodyPr wrap="none" rtlCol="0">
            <a:spAutoFit/>
          </a:bodyPr>
          <a:lstStyle/>
          <a:p>
            <a:r>
              <a:rPr lang="ja-JP" altLang="en-US" sz="2800" dirty="0">
                <a:solidFill>
                  <a:srgbClr val="FF0000"/>
                </a:solidFill>
              </a:rPr>
              <a:t>投稿者側</a:t>
            </a:r>
            <a:endParaRPr kumimoji="1" lang="ja-JP" altLang="en-US" sz="2800" dirty="0">
              <a:solidFill>
                <a:srgbClr val="FF0000"/>
              </a:solidFill>
            </a:endParaRPr>
          </a:p>
        </p:txBody>
      </p:sp>
      <p:sp>
        <p:nvSpPr>
          <p:cNvPr id="8" name="スライド番号プレースホルダー 7"/>
          <p:cNvSpPr>
            <a:spLocks noGrp="1"/>
          </p:cNvSpPr>
          <p:nvPr>
            <p:ph type="sldNum" sz="quarter" idx="12"/>
          </p:nvPr>
        </p:nvSpPr>
        <p:spPr/>
        <p:txBody>
          <a:bodyPr/>
          <a:lstStyle/>
          <a:p>
            <a:fld id="{A907C92C-AC45-405D-B19C-A99A5FE26F70}" type="slidenum">
              <a:rPr kumimoji="1" lang="ja-JP" altLang="en-US" smtClean="0"/>
              <a:t>9</a:t>
            </a:fld>
            <a:endParaRPr kumimoji="1" lang="ja-JP" altLang="en-US"/>
          </a:p>
        </p:txBody>
      </p:sp>
    </p:spTree>
    <p:extLst>
      <p:ext uri="{BB962C8B-B14F-4D97-AF65-F5344CB8AC3E}">
        <p14:creationId xmlns:p14="http://schemas.microsoft.com/office/powerpoint/2010/main" val="343621427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1858</TotalTime>
  <Words>1259</Words>
  <Application>Microsoft Office PowerPoint</Application>
  <PresentationFormat>ワイド画面</PresentationFormat>
  <Paragraphs>187</Paragraphs>
  <Slides>26</Slides>
  <Notes>6</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26</vt:i4>
      </vt:variant>
    </vt:vector>
  </HeadingPairs>
  <TitlesOfParts>
    <vt:vector size="33" baseType="lpstr">
      <vt:lpstr>DengXian</vt:lpstr>
      <vt:lpstr>HGS明朝E</vt:lpstr>
      <vt:lpstr>ＭＳ Ｐゴシック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利用者の増加率が高く、多くの女性が利用しているSNS</vt:lpstr>
      <vt:lpstr>PowerPoint プレゼンテーション</vt:lpstr>
      <vt:lpstr>PowerPoint プレゼンテーション</vt:lpstr>
      <vt:lpstr>ハッシュタグ（#）とは</vt:lpstr>
      <vt:lpstr>PowerPoint プレゼンテーション</vt:lpstr>
      <vt:lpstr>PowerPoint プレゼンテーション</vt:lpstr>
      <vt:lpstr>ハッシュタグの目的の変化  </vt:lpstr>
      <vt:lpstr>PowerPoint プレゼンテーション</vt:lpstr>
      <vt:lpstr>若い女性が情報検索手段として検索エンジンサイトよりもインスタグラムを選ぶ理由 </vt:lpstr>
      <vt:lpstr>Instagramにおいてハッシュタグ検索をした結果を参考にして、商品やサービスの購入に至った経験があるか？</vt:lpstr>
      <vt:lpstr>問題意識</vt:lpstr>
      <vt:lpstr>PowerPoint プレゼンテーション</vt:lpstr>
      <vt:lpstr>化粧品口コミサイトとの比較</vt:lpstr>
      <vt:lpstr>条件</vt:lpstr>
      <vt:lpstr>ジャンル別振り分け表(例)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仮説（案）</vt:lpstr>
      <vt:lpstr>参考文献とURL</vt:lpstr>
      <vt:lpstr>PowerPoint プレゼンテーション</vt:lpstr>
    </vt:vector>
  </TitlesOfParts>
  <Company>拓殖大学</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Administrator</dc:creator>
  <cp:lastModifiedBy>Norio</cp:lastModifiedBy>
  <cp:revision>217</cp:revision>
  <dcterms:created xsi:type="dcterms:W3CDTF">2017-08-04T06:40:57Z</dcterms:created>
  <dcterms:modified xsi:type="dcterms:W3CDTF">2017-09-14T11:21:19Z</dcterms:modified>
</cp:coreProperties>
</file>